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09" r:id="rId5"/>
    <p:sldId id="340" r:id="rId6"/>
    <p:sldId id="339" r:id="rId7"/>
    <p:sldId id="314" r:id="rId8"/>
    <p:sldId id="324" r:id="rId9"/>
    <p:sldId id="331" r:id="rId10"/>
    <p:sldId id="323" r:id="rId11"/>
    <p:sldId id="336" r:id="rId12"/>
    <p:sldId id="344" r:id="rId13"/>
    <p:sldId id="341" r:id="rId14"/>
    <p:sldId id="343" r:id="rId15"/>
    <p:sldId id="333" r:id="rId16"/>
    <p:sldId id="342" r:id="rId17"/>
    <p:sldId id="306" r:id="rId1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GRIC DEAN" initials="AD" lastIdx="2" clrIdx="0"/>
  <p:cmAuthor id="1" name="irène tomazia" initials="it" lastIdx="1" clrIdx="1">
    <p:extLst>
      <p:ext uri="{19B8F6BF-5375-455C-9EA6-DF929625EA0E}">
        <p15:presenceInfo xmlns:p15="http://schemas.microsoft.com/office/powerpoint/2012/main" userId="8aad5e9e9624db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C3C"/>
    <a:srgbClr val="8FA971"/>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903" autoAdjust="0"/>
  </p:normalViewPr>
  <p:slideViewPr>
    <p:cSldViewPr snapToGrid="0" snapToObjects="1" showGuides="1">
      <p:cViewPr varScale="1">
        <p:scale>
          <a:sx n="67" d="100"/>
          <a:sy n="67" d="100"/>
        </p:scale>
        <p:origin x="1296" y="67"/>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07502F-DB6E-469A-9C44-FB8EDEF15CAD}" type="datetimeFigureOut">
              <a:rPr lang="en-US" smtClean="0"/>
              <a:t>9/10/2025</a:t>
            </a:fld>
            <a:endParaRPr lang="en-US" dirty="0"/>
          </a:p>
        </p:txBody>
      </p:sp>
      <p:sp>
        <p:nvSpPr>
          <p:cNvPr id="4" name="Pied de page Espace réservé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ce réservé du numéro de diapositive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à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4817FE1-3397-4E25-A0AD-CD1F478AA284}" type="datetimeFigureOut">
              <a:rPr lang="en-US" smtClean="0"/>
              <a:t>9/10/2025</a:t>
            </a:fld>
            <a:endParaRPr lang="en-US" dirty="0"/>
          </a:p>
        </p:txBody>
      </p:sp>
      <p:sp>
        <p:nvSpPr>
          <p:cNvPr id="4" name="Espace réservé pour 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pPr rtl="0"/>
            <a:fld id="{2503C4B0-A82C-497E-A667-41FFA619A478}" type="slidenum">
              <a:rPr lang="en-US" smtClean="0"/>
              <a:t>4</a:t>
            </a:fld>
            <a:endParaRPr lang="en-US" dirty="0"/>
          </a:p>
        </p:txBody>
      </p:sp>
    </p:spTree>
    <p:extLst>
      <p:ext uri="{BB962C8B-B14F-4D97-AF65-F5344CB8AC3E}">
        <p14:creationId xmlns:p14="http://schemas.microsoft.com/office/powerpoint/2010/main" val="186454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2503C4B0-A82C-497E-A667-41FFA619A478}" type="slidenum">
              <a:rPr lang="en-US" smtClean="0"/>
              <a:t>8</a:t>
            </a:fld>
            <a:endParaRPr lang="en-US" dirty="0"/>
          </a:p>
        </p:txBody>
      </p:sp>
    </p:spTree>
    <p:extLst>
      <p:ext uri="{BB962C8B-B14F-4D97-AF65-F5344CB8AC3E}">
        <p14:creationId xmlns:p14="http://schemas.microsoft.com/office/powerpoint/2010/main" val="4105780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2503C4B0-A82C-497E-A667-41FFA619A478}" type="slidenum">
              <a:rPr lang="en-US" smtClean="0"/>
              <a:t>10</a:t>
            </a:fld>
            <a:endParaRPr lang="en-US" dirty="0"/>
          </a:p>
        </p:txBody>
      </p:sp>
    </p:spTree>
    <p:extLst>
      <p:ext uri="{BB962C8B-B14F-4D97-AF65-F5344CB8AC3E}">
        <p14:creationId xmlns:p14="http://schemas.microsoft.com/office/powerpoint/2010/main" val="195656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66B1E-828E-AAE8-47F0-11B30E4A548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232688E-57CC-7B7C-17C0-4F22FFF07E57}"/>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9BCD0B9B-8C88-D317-3ADA-7BA3E7A3B490}"/>
              </a:ext>
            </a:extLst>
          </p:cNvPr>
          <p:cNvSpPr>
            <a:spLocks noGrp="1"/>
          </p:cNvSpPr>
          <p:nvPr>
            <p:ph type="body" idx="1"/>
          </p:nvPr>
        </p:nvSpPr>
        <p:spPr/>
        <p:txBody>
          <a:bodyPr rtlCol="0"/>
          <a:lstStyle/>
          <a:p>
            <a:pPr rtl="0"/>
            <a:endParaRPr lang="en-US" dirty="0"/>
          </a:p>
        </p:txBody>
      </p:sp>
      <p:sp>
        <p:nvSpPr>
          <p:cNvPr id="4" name="Espace réservé du numéro de diapositive 3">
            <a:extLst>
              <a:ext uri="{FF2B5EF4-FFF2-40B4-BE49-F238E27FC236}">
                <a16:creationId xmlns:a16="http://schemas.microsoft.com/office/drawing/2014/main" id="{8E9D27EA-B8E0-CC92-2FD2-A64278E25B32}"/>
              </a:ext>
            </a:extLst>
          </p:cNvPr>
          <p:cNvSpPr>
            <a:spLocks noGrp="1"/>
          </p:cNvSpPr>
          <p:nvPr>
            <p:ph type="sldNum" sz="quarter" idx="5"/>
          </p:nvPr>
        </p:nvSpPr>
        <p:spPr/>
        <p:txBody>
          <a:bodyPr rtlCol="0"/>
          <a:lstStyle/>
          <a:p>
            <a:pPr rtl="0"/>
            <a:fld id="{2503C4B0-A82C-497E-A667-41FFA619A478}" type="slidenum">
              <a:rPr lang="en-US" smtClean="0"/>
              <a:t>13</a:t>
            </a:fld>
            <a:endParaRPr lang="en-US" dirty="0"/>
          </a:p>
        </p:txBody>
      </p:sp>
    </p:spTree>
    <p:extLst>
      <p:ext uri="{BB962C8B-B14F-4D97-AF65-F5344CB8AC3E}">
        <p14:creationId xmlns:p14="http://schemas.microsoft.com/office/powerpoint/2010/main" val="382176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en-US" dirty="0"/>
          </a:p>
        </p:txBody>
      </p:sp>
      <p:sp>
        <p:nvSpPr>
          <p:cNvPr id="4" name="Espace réservé du numéro de diapositive 3"/>
          <p:cNvSpPr>
            <a:spLocks noGrp="1"/>
          </p:cNvSpPr>
          <p:nvPr>
            <p:ph type="sldNum" sz="quarter" idx="5"/>
          </p:nvPr>
        </p:nvSpPr>
        <p:spPr/>
        <p:txBody>
          <a:bodyPr rtlCol="0"/>
          <a:lstStyle/>
          <a:p>
            <a:pPr rtl="0"/>
            <a:fld id="{2503C4B0-A82C-497E-A667-41FFA619A478}" type="slidenum">
              <a:rPr lang="en-US" smtClean="0"/>
              <a:t>14</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rtlCol="0" anchor="ctr">
            <a:noAutofit/>
          </a:bodyPr>
          <a:lstStyle>
            <a:lvl1pPr algn="l">
              <a:lnSpc>
                <a:spcPct val="100000"/>
              </a:lnSpc>
              <a:defRPr sz="6000" b="1" i="0" cap="all" baseline="0">
                <a:solidFill>
                  <a:schemeClr val="tx2"/>
                </a:solidFill>
                <a:latin typeface="+mj-lt"/>
              </a:defRPr>
            </a:lvl1pPr>
          </a:lstStyle>
          <a:p>
            <a:pPr rtl="0"/>
            <a:r>
              <a:rPr lang="fr-FR" noProof="0"/>
              <a:t>Modifiez le style du titre</a:t>
            </a:r>
            <a:endParaRPr lang="en-US" noProof="0" dirty="0"/>
          </a:p>
        </p:txBody>
      </p:sp>
      <p:sp>
        <p:nvSpPr>
          <p:cNvPr id="3" name="Sous-titr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rtlCol="0"/>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 noProof="0"/>
          </a:p>
        </p:txBody>
      </p:sp>
      <p:sp>
        <p:nvSpPr>
          <p:cNvPr id="17" name="Espace réservé à l'image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rtlCol="0" anchor="t"/>
          <a:lstStyle>
            <a:lvl1pPr marL="0" indent="0" algn="ctr">
              <a:buNone/>
              <a:defRPr/>
            </a:lvl1pPr>
          </a:lstStyle>
          <a:p>
            <a:pPr rtl="0"/>
            <a:r>
              <a:rPr lang="fr-FR" noProof="0"/>
              <a:t>Cliquez sur l'icône pour ajouter une image</a:t>
            </a:r>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2"/>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rtlCol="0"/>
          <a:lstStyle>
            <a:lvl1pPr marL="0" indent="0" algn="ctr">
              <a:buNone/>
              <a:defRPr/>
            </a:lvl1pPr>
          </a:lstStyle>
          <a:p>
            <a:pPr rtl="0"/>
            <a:r>
              <a:rPr lang="fr-FR"/>
              <a:t>Cliquez sur l'icône pour ajouter une image</a:t>
            </a:r>
            <a:endParaRPr lang="en-US" dirty="0"/>
          </a:p>
        </p:txBody>
      </p:sp>
      <p:sp>
        <p:nvSpPr>
          <p:cNvPr id="3" name="Espace réservé du contenu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rtlCol="0"/>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6" name="Espace réservé du numéro de diapositive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us-titre">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rtlCol="0" anchor="ctr">
            <a:normAutofit/>
          </a:bodyPr>
          <a:lstStyle>
            <a:lvl1pPr>
              <a:defRPr sz="6000" b="1" cap="all" baseline="0">
                <a:solidFill>
                  <a:schemeClr val="tx2"/>
                </a:solidFill>
                <a:latin typeface="+mj-lt"/>
              </a:defRPr>
            </a:lvl1pPr>
          </a:lstStyle>
          <a:p>
            <a:pPr rtl="0"/>
            <a:r>
              <a:rPr lang="fr"/>
              <a:t>cliquez pour modifier le style du titre principal</a:t>
            </a:r>
          </a:p>
        </p:txBody>
      </p:sp>
      <p:sp>
        <p:nvSpPr>
          <p:cNvPr id="9" name="Espace réservé à l'image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rtlCol="0" anchor="ctr"/>
          <a:lstStyle>
            <a:lvl1pPr marL="0" indent="0" algn="ctr">
              <a:buNone/>
              <a:defRPr/>
            </a:lvl1pPr>
          </a:lstStyle>
          <a:p>
            <a:pPr rtl="0"/>
            <a:r>
              <a:rPr lang="fr-FR"/>
              <a:t>Cliquez sur l'icône pour ajouter une image</a:t>
            </a:r>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rtlCol="0"/>
          <a:lstStyle>
            <a:lvl1pPr marL="0" indent="0" algn="l">
              <a:buNone/>
              <a:defRPr sz="2000">
                <a:solidFill>
                  <a:schemeClr val="bg1"/>
                </a:solidFill>
              </a:defRPr>
            </a:lvl1pPr>
          </a:lstStyle>
          <a:p>
            <a:pPr rtl="0"/>
            <a:r>
              <a:rPr lang="fr-FR"/>
              <a:t>Cliquez sur l'icône pour ajouter une image</a:t>
            </a:r>
            <a:endParaRPr lang="en-US" dirty="0"/>
          </a:p>
        </p:txBody>
      </p:sp>
      <p:sp>
        <p:nvSpPr>
          <p:cNvPr id="19" name="Espace réservé du contenu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rtlCol="0"/>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7" name="Espace réservé du contenu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rtlCol="0"/>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rtlCol="0"/>
          <a:lstStyle>
            <a:lvl1pPr>
              <a:defRPr>
                <a:solidFill>
                  <a:schemeClr val="bg1"/>
                </a:solidFill>
              </a:defRPr>
            </a:lvl1pPr>
          </a:lstStyle>
          <a:p>
            <a:pPr rtl="0"/>
            <a:endParaRPr lang="en-US" dirty="0"/>
          </a:p>
        </p:txBody>
      </p:sp>
      <p:sp>
        <p:nvSpPr>
          <p:cNvPr id="3" name="Espace réservé au numéro de diapositive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rtlCol="0"/>
          <a:lstStyle>
            <a:lvl1pPr>
              <a:defRPr>
                <a:solidFill>
                  <a:schemeClr val="bg1"/>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ôture">
    <p:bg>
      <p:bgPr>
        <a:solidFill>
          <a:schemeClr val="accent4"/>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3" name="Espace réservé du contenu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rtlCol="0"/>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Espace réservé à l'image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rtlCol="0" anchor="ctr"/>
          <a:lstStyle>
            <a:lvl1pPr marL="0" indent="0" algn="ctr">
              <a:buNone/>
              <a:defRPr>
                <a:solidFill>
                  <a:schemeClr val="bg1"/>
                </a:solidFill>
              </a:defRPr>
            </a:lvl1pPr>
          </a:lstStyle>
          <a:p>
            <a:pPr rtl="0"/>
            <a:r>
              <a:rPr lang="fr-FR"/>
              <a:t>Cliquez sur l'icône pour ajouter une image</a:t>
            </a:r>
            <a:endParaRPr lang="en-US" dirty="0"/>
          </a:p>
        </p:txBody>
      </p:sp>
      <p:sp>
        <p:nvSpPr>
          <p:cNvPr id="2" name="Pied de page Espace réservé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9" name="Espace réservé au numéro de diapositive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bg>
      <p:bgPr>
        <a:solidFill>
          <a:schemeClr val="accent2"/>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9" name="Espace réservé au contenu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rtlCol="0"/>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Espace réservé à l'image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rtlCol="0" anchor="t"/>
          <a:lstStyle>
            <a:lvl1pPr marL="0" indent="0" algn="ctr">
              <a:buNone/>
              <a:defRPr>
                <a:solidFill>
                  <a:schemeClr val="bg1"/>
                </a:solidFill>
              </a:defRPr>
            </a:lvl1pPr>
          </a:lstStyle>
          <a:p>
            <a:pPr rtl="0"/>
            <a:r>
              <a:rPr lang="fr-FR" noProof="0"/>
              <a:t>Cliquez sur l'icône pour ajouter une image</a:t>
            </a:r>
            <a:endParaRPr lang="en-US" noProof="0" dirty="0"/>
          </a:p>
        </p:txBody>
      </p:sp>
      <p:sp>
        <p:nvSpPr>
          <p:cNvPr id="7" name="Pied de page Espace réservé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8" name="Espace réservé du numéro de diapositive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rtlCol="0" anchor="b">
            <a:noAutofit/>
          </a:bodyPr>
          <a:lstStyle>
            <a:lvl1pPr algn="r">
              <a:lnSpc>
                <a:spcPct val="100000"/>
              </a:lnSpc>
              <a:defRPr sz="5400" b="1">
                <a:solidFill>
                  <a:schemeClr val="bg1"/>
                </a:solidFill>
                <a:latin typeface="+mj-lt"/>
              </a:defRPr>
            </a:lvl1pPr>
          </a:lstStyle>
          <a:p>
            <a:pPr rtl="0"/>
            <a:r>
              <a:rPr lang="fr-FR"/>
              <a:t>Modifiez le style du titre</a:t>
            </a:r>
            <a:endParaRPr lang="en-US" dirty="0"/>
          </a:p>
        </p:txBody>
      </p:sp>
      <p:sp>
        <p:nvSpPr>
          <p:cNvPr id="3" name="Espace réservé au texte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rtlCol="0"/>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a:t>Cliquez pour modifier les styles du texte du masque</a:t>
            </a:r>
          </a:p>
        </p:txBody>
      </p:sp>
      <p:sp>
        <p:nvSpPr>
          <p:cNvPr id="9" name="Espace réservé à l'image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rtlCol="0" anchor="t"/>
          <a:lstStyle>
            <a:lvl1pPr marL="0" indent="0" algn="ctr">
              <a:buNone/>
              <a:defRPr/>
            </a:lvl1pPr>
          </a:lstStyle>
          <a:p>
            <a:pPr rtl="0"/>
            <a:r>
              <a:rPr lang="fr-FR"/>
              <a:t>Cliquez sur l'icône pour ajouter une image</a:t>
            </a:r>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bg>
      <p:bgPr>
        <a:solidFill>
          <a:schemeClr val="accent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au contenu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rtlCol="0"/>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7" name="Espace réservé à l'image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rtlCol="0" anchor="t"/>
          <a:lstStyle>
            <a:lvl1pPr marL="0" indent="0" algn="ctr">
              <a:buNone/>
              <a:defRPr>
                <a:solidFill>
                  <a:schemeClr val="bg1"/>
                </a:solidFill>
              </a:defRPr>
            </a:lvl1pPr>
          </a:lstStyle>
          <a:p>
            <a:pPr rtl="0"/>
            <a:r>
              <a:rPr lang="fr-FR" noProof="0"/>
              <a:t>Cliquez sur l'icône pour ajouter une image</a:t>
            </a:r>
            <a:endParaRPr lang="en-US" noProof="0" dirty="0"/>
          </a:p>
        </p:txBody>
      </p:sp>
      <p:sp>
        <p:nvSpPr>
          <p:cNvPr id="14" name="Pied de page Espace réservé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15" name="Espace réservé au numéro de diapositive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rtlCol="0"/>
          <a:lstStyle>
            <a:lvl1pPr>
              <a:defRPr>
                <a:solidFill>
                  <a:schemeClr val="bg1"/>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et titre">
    <p:bg>
      <p:bgPr>
        <a:solidFill>
          <a:schemeClr val="accent2"/>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rtlCol="0" anchor="b">
            <a:normAutofit/>
          </a:bodyPr>
          <a:lstStyle>
            <a:lvl1pPr>
              <a:defRPr sz="5400" b="1">
                <a:solidFill>
                  <a:schemeClr val="bg1"/>
                </a:solidFill>
                <a:latin typeface="+mj-lt"/>
              </a:defRPr>
            </a:lvl1pPr>
          </a:lstStyle>
          <a:p>
            <a:pPr rtl="0"/>
            <a:r>
              <a:rPr lang="fr"/>
              <a:t>cliquez pour modifier le style du titre principal</a:t>
            </a:r>
          </a:p>
        </p:txBody>
      </p:sp>
      <p:sp>
        <p:nvSpPr>
          <p:cNvPr id="2" name="Espace réservé à l'image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rtlCol="0" anchor="t"/>
          <a:lstStyle>
            <a:lvl1pPr marL="0" indent="0" algn="ctr">
              <a:buNone/>
              <a:defRPr>
                <a:solidFill>
                  <a:schemeClr val="tx1"/>
                </a:solidFill>
              </a:defRPr>
            </a:lvl1pPr>
          </a:lstStyle>
          <a:p>
            <a:pPr rtl="0"/>
            <a:r>
              <a:rPr lang="fr-FR" noProof="0"/>
              <a:t>Cliquez sur l'icône pour ajouter une image</a:t>
            </a:r>
            <a:endParaRPr lang="en-US" noProof="0" dirty="0"/>
          </a:p>
        </p:txBody>
      </p:sp>
      <p:sp>
        <p:nvSpPr>
          <p:cNvPr id="3" name="Espace réservé du texte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rtlCol="0"/>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a:t>Cliquez pour modifier les styles du texte du masque</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tx2"/>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3" name="Espace réservé du contenu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rtlCol="0"/>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Espace réservé du contenu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rtlCol="0"/>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0" name="Espace réservé à l'image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rtlCol="0">
            <a:noAutofit/>
          </a:bodyPr>
          <a:lstStyle>
            <a:lvl1pPr marL="0" indent="0" algn="l">
              <a:buNone/>
              <a:defRPr/>
            </a:lvl1pPr>
          </a:lstStyle>
          <a:p>
            <a:pPr rtl="0"/>
            <a:r>
              <a:rPr lang="fr-FR"/>
              <a:t>Cliquez sur l'icône pour ajouter une image</a:t>
            </a:r>
            <a:endParaRPr lang="en-US" dirty="0"/>
          </a:p>
        </p:txBody>
      </p:sp>
      <p:sp>
        <p:nvSpPr>
          <p:cNvPr id="2" name="Pied de page Espace réservé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rtlCol="0"/>
          <a:lstStyle>
            <a:lvl1pPr>
              <a:defRPr>
                <a:solidFill>
                  <a:schemeClr val="bg1"/>
                </a:solidFill>
              </a:defRPr>
            </a:lvl1pPr>
          </a:lstStyle>
          <a:p>
            <a:pPr rtl="0"/>
            <a:endParaRPr lang="en-US" dirty="0"/>
          </a:p>
        </p:txBody>
      </p:sp>
      <p:sp>
        <p:nvSpPr>
          <p:cNvPr id="8" name="Espace réservé du numéro de diapositive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p:bg>
      <p:bgPr>
        <a:solidFill>
          <a:schemeClr val="tx2"/>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9" name="Espace réservé à l'image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rtlCol="0" anchor="ctr"/>
          <a:lstStyle>
            <a:lvl1pPr marL="0" indent="0" algn="ctr">
              <a:buNone/>
              <a:defRPr/>
            </a:lvl1pPr>
          </a:lstStyle>
          <a:p>
            <a:pPr rtl="0"/>
            <a:r>
              <a:rPr lang="fr-FR"/>
              <a:t>Cliquez sur l'icône pour ajouter une image</a:t>
            </a:r>
            <a:endParaRPr lang="en-US" dirty="0"/>
          </a:p>
        </p:txBody>
      </p:sp>
      <p:sp>
        <p:nvSpPr>
          <p:cNvPr id="5" name="Espace réservé au contenu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rtlCol="0"/>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6" name="Espace réservé au numéro de diapositive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rtlCol="0"/>
          <a:lstStyle>
            <a:lvl1pPr marL="0" indent="0" algn="l">
              <a:buNone/>
              <a:defRPr sz="2000">
                <a:solidFill>
                  <a:schemeClr val="bg1"/>
                </a:solidFill>
              </a:defRPr>
            </a:lvl1pPr>
          </a:lstStyle>
          <a:p>
            <a:pPr rtl="0"/>
            <a:r>
              <a:rPr lang="fr-FR"/>
              <a:t>Cliquez sur l'icône pour ajouter une image</a:t>
            </a:r>
            <a:endParaRPr lang="en-US" dirty="0"/>
          </a:p>
        </p:txBody>
      </p:sp>
      <p:sp>
        <p:nvSpPr>
          <p:cNvPr id="19" name="Espace réservé du contenu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rtlCol="0"/>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7" name="Espace réservé du contenu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rtlCol="0"/>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rtlCol="0"/>
          <a:lstStyle>
            <a:lvl1pPr>
              <a:defRPr>
                <a:solidFill>
                  <a:schemeClr val="bg1"/>
                </a:solidFill>
              </a:defRPr>
            </a:lvl1pPr>
          </a:lstStyle>
          <a:p>
            <a:pPr rtl="0"/>
            <a:endParaRPr lang="en-US" dirty="0"/>
          </a:p>
        </p:txBody>
      </p:sp>
      <p:sp>
        <p:nvSpPr>
          <p:cNvPr id="3" name="Espace réservé au numéro de diapositive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rtlCol="0"/>
          <a:lstStyle>
            <a:lvl1pPr>
              <a:defRPr>
                <a:solidFill>
                  <a:schemeClr val="bg1"/>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ison 2">
    <p:bg>
      <p:bgPr>
        <a:solidFill>
          <a:schemeClr val="accent2"/>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rtlCol="0"/>
          <a:lstStyle>
            <a:lvl1pPr marL="0" indent="0" algn="l">
              <a:buNone/>
              <a:defRPr sz="1800"/>
            </a:lvl1pPr>
          </a:lstStyle>
          <a:p>
            <a:pPr rtl="0"/>
            <a:r>
              <a:rPr lang="fr-FR"/>
              <a:t>Cliquez sur l'icône pour ajouter une image</a:t>
            </a:r>
            <a:endParaRPr lang="en-US" dirty="0"/>
          </a:p>
        </p:txBody>
      </p:sp>
      <p:sp>
        <p:nvSpPr>
          <p:cNvPr id="8" name="Espace réservé du contenu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rtlCol="0"/>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Espace réservé du contenu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rtlCol="0"/>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6" name="Espace réservé du numéro de diapositive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numéro de diapositive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pPr rtl="0"/>
            <a:fld id="{8058A7CE-F400-7B46-9E16-10D36E8C32FD}" type="slidenum">
              <a:rPr lang="en-US" smtClean="0"/>
              <a:pPr rtl="0"/>
              <a:t>‹#›</a:t>
            </a:fld>
            <a:endParaRPr lang="en-US" dirty="0"/>
          </a:p>
        </p:txBody>
      </p:sp>
      <p:sp>
        <p:nvSpPr>
          <p:cNvPr id="4" name="Titre Espace réservé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
              <a:t>Modifiez le style du titre</a:t>
            </a:r>
          </a:p>
        </p:txBody>
      </p:sp>
      <p:sp>
        <p:nvSpPr>
          <p:cNvPr id="2" name="Pied de page Espace réservé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rtl="0"/>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lwt.2017.12.019" TargetMode="External"/><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www.businessdailyafrica.com/bd/corporate/industry/soya-milk-offers-farmers-group-income-stream--2044728" TargetMode="External"/><Relationship Id="rId4" Type="http://schemas.openxmlformats.org/officeDocument/2006/relationships/hyperlink" Target="https://doi.org/10.1016/j.foodchem.2021.13147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5B0A024-4E06-BC4D-6379-140FB0CA4607}"/>
              </a:ext>
            </a:extLst>
          </p:cNvPr>
          <p:cNvSpPr>
            <a:spLocks noGrp="1"/>
          </p:cNvSpPr>
          <p:nvPr>
            <p:ph type="ctrTitle"/>
          </p:nvPr>
        </p:nvSpPr>
        <p:spPr>
          <a:xfrm>
            <a:off x="774800" y="1676783"/>
            <a:ext cx="10642400" cy="2336611"/>
          </a:xfrm>
        </p:spPr>
        <p:txBody>
          <a:bodyPr rtlCol="0"/>
          <a:lstStyle/>
          <a:p>
            <a:pPr algn="ctr">
              <a:lnSpc>
                <a:spcPct val="150000"/>
              </a:lnSpc>
            </a:pPr>
            <a:r>
              <a:rPr lang="en-US" sz="2000" dirty="0">
                <a:solidFill>
                  <a:srgbClr val="141414"/>
                </a:solidFill>
                <a:latin typeface="Garamond" panose="02020404030301010803" pitchFamily="18" charset="0"/>
                <a:ea typeface="Calibri" panose="020F0502020204030204" pitchFamily="34" charset="0"/>
              </a:rPr>
              <a:t>Progress report presentation as part of master’s study and research ongoing at Uganda Martyrs University</a:t>
            </a:r>
            <a:endParaRPr lang="fr" sz="4800" dirty="0">
              <a:latin typeface="Garamond" panose="02020404030301010803" pitchFamily="18" charset="0"/>
            </a:endParaRPr>
          </a:p>
        </p:txBody>
      </p:sp>
      <p:sp>
        <p:nvSpPr>
          <p:cNvPr id="4" name="Sous-titre 3">
            <a:extLst>
              <a:ext uri="{FF2B5EF4-FFF2-40B4-BE49-F238E27FC236}">
                <a16:creationId xmlns:a16="http://schemas.microsoft.com/office/drawing/2014/main" id="{839A915F-4535-0AC8-B3DC-DA14AB24B55B}"/>
              </a:ext>
            </a:extLst>
          </p:cNvPr>
          <p:cNvSpPr>
            <a:spLocks noGrp="1"/>
          </p:cNvSpPr>
          <p:nvPr>
            <p:ph type="subTitle" idx="1"/>
          </p:nvPr>
        </p:nvSpPr>
        <p:spPr>
          <a:xfrm>
            <a:off x="4250977" y="4716432"/>
            <a:ext cx="3690046" cy="870746"/>
          </a:xfrm>
        </p:spPr>
        <p:txBody>
          <a:bodyPr rtlCol="0"/>
          <a:lstStyle/>
          <a:p>
            <a:pPr algn="ctr" rtl="0"/>
            <a:r>
              <a:rPr lang="fr" b="1" dirty="0">
                <a:solidFill>
                  <a:srgbClr val="141414"/>
                </a:solidFill>
                <a:latin typeface="Garamond" panose="02020404030301010803" pitchFamily="18" charset="0"/>
                <a:cs typeface="+mj-cs"/>
              </a:rPr>
              <a:t>Salome Wambui Waweru</a:t>
            </a:r>
          </a:p>
          <a:p>
            <a:pPr algn="ctr" rtl="0"/>
            <a:r>
              <a:rPr lang="fr" b="1" dirty="0">
                <a:solidFill>
                  <a:srgbClr val="141414"/>
                </a:solidFill>
                <a:latin typeface="Garamond" panose="02020404030301010803" pitchFamily="18" charset="0"/>
                <a:cs typeface="+mj-cs"/>
              </a:rPr>
              <a:t>2024-M152-24870</a:t>
            </a:r>
          </a:p>
        </p:txBody>
      </p:sp>
      <p:pic>
        <p:nvPicPr>
          <p:cNvPr id="5" name="Image 4">
            <a:extLst>
              <a:ext uri="{FF2B5EF4-FFF2-40B4-BE49-F238E27FC236}">
                <a16:creationId xmlns:a16="http://schemas.microsoft.com/office/drawing/2014/main" id="{B9DAD513-231C-B441-E6FF-5608B7E3E0F7}"/>
              </a:ext>
            </a:extLst>
          </p:cNvPr>
          <p:cNvPicPr>
            <a:picLocks noChangeAspect="1"/>
          </p:cNvPicPr>
          <p:nvPr/>
        </p:nvPicPr>
        <p:blipFill>
          <a:blip r:embed="rId2"/>
          <a:stretch>
            <a:fillRect/>
          </a:stretch>
        </p:blipFill>
        <p:spPr>
          <a:xfrm>
            <a:off x="10205559" y="305790"/>
            <a:ext cx="1211641" cy="1284693"/>
          </a:xfrm>
          <a:prstGeom prst="rect">
            <a:avLst/>
          </a:prstGeom>
        </p:spPr>
      </p:pic>
      <p:pic>
        <p:nvPicPr>
          <p:cNvPr id="6" name="Image 5">
            <a:extLst>
              <a:ext uri="{FF2B5EF4-FFF2-40B4-BE49-F238E27FC236}">
                <a16:creationId xmlns:a16="http://schemas.microsoft.com/office/drawing/2014/main" id="{998232F1-2570-7FC1-6057-6FE2B35EB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17" y="305790"/>
            <a:ext cx="1278302" cy="1284693"/>
          </a:xfrm>
          <a:prstGeom prst="rect">
            <a:avLst/>
          </a:prstGeom>
        </p:spPr>
      </p:pic>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90000" b="-79000"/>
          </a:stretch>
        </a:blipFill>
        <a:effectLst/>
      </p:bgPr>
    </p:bg>
    <p:spTree>
      <p:nvGrpSpPr>
        <p:cNvPr id="1" name="">
          <a:extLst>
            <a:ext uri="{FF2B5EF4-FFF2-40B4-BE49-F238E27FC236}">
              <a16:creationId xmlns:a16="http://schemas.microsoft.com/office/drawing/2014/main" id="{8B81A111-1A98-ED12-4AD5-5BF42217C205}"/>
            </a:ext>
          </a:extLst>
        </p:cNvPr>
        <p:cNvGrpSpPr/>
        <p:nvPr/>
      </p:nvGrpSpPr>
      <p:grpSpPr>
        <a:xfrm>
          <a:off x="0" y="0"/>
          <a:ext cx="0" cy="0"/>
          <a:chOff x="0" y="0"/>
          <a:chExt cx="0" cy="0"/>
        </a:xfrm>
      </p:grpSpPr>
      <p:sp>
        <p:nvSpPr>
          <p:cNvPr id="2" name="Sous-titre 3">
            <a:extLst>
              <a:ext uri="{FF2B5EF4-FFF2-40B4-BE49-F238E27FC236}">
                <a16:creationId xmlns:a16="http://schemas.microsoft.com/office/drawing/2014/main" id="{CD8D067A-6AA2-6C32-82B6-06F62B32D286}"/>
              </a:ext>
            </a:extLst>
          </p:cNvPr>
          <p:cNvSpPr txBox="1">
            <a:spLocks/>
          </p:cNvSpPr>
          <p:nvPr/>
        </p:nvSpPr>
        <p:spPr>
          <a:xfrm>
            <a:off x="813262" y="223993"/>
            <a:ext cx="10565476" cy="6782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pPr>
            <a:r>
              <a:rPr lang="fr-FR" sz="2800" b="1" kern="100" dirty="0">
                <a:latin typeface="Garamond" panose="02020404030301010803" pitchFamily="18" charset="0"/>
              </a:rPr>
              <a:t>Some Pictures</a:t>
            </a:r>
          </a:p>
          <a:p>
            <a:pPr marL="228600" marR="215900" algn="ctr">
              <a:lnSpc>
                <a:spcPct val="150000"/>
              </a:lnSpc>
              <a:buNone/>
            </a:pPr>
            <a:endParaRPr lang="fr-FR" sz="2800" b="1" kern="100" dirty="0">
              <a:effectLst/>
              <a:latin typeface="Garamond" panose="02020404030301010803" pitchFamily="18" charset="0"/>
            </a:endParaRPr>
          </a:p>
        </p:txBody>
      </p:sp>
      <p:pic>
        <p:nvPicPr>
          <p:cNvPr id="5" name="Picture 4">
            <a:extLst>
              <a:ext uri="{FF2B5EF4-FFF2-40B4-BE49-F238E27FC236}">
                <a16:creationId xmlns:a16="http://schemas.microsoft.com/office/drawing/2014/main" id="{46CE29CE-6731-917A-E920-A98DBAFA4F19}"/>
              </a:ext>
            </a:extLst>
          </p:cNvPr>
          <p:cNvPicPr>
            <a:picLocks noChangeAspect="1"/>
          </p:cNvPicPr>
          <p:nvPr/>
        </p:nvPicPr>
        <p:blipFill>
          <a:blip r:embed="rId4"/>
          <a:stretch>
            <a:fillRect/>
          </a:stretch>
        </p:blipFill>
        <p:spPr>
          <a:xfrm>
            <a:off x="107004" y="902212"/>
            <a:ext cx="5282119" cy="5128937"/>
          </a:xfrm>
          <a:prstGeom prst="rect">
            <a:avLst/>
          </a:prstGeom>
        </p:spPr>
      </p:pic>
      <p:sp>
        <p:nvSpPr>
          <p:cNvPr id="7" name="TextBox 6">
            <a:extLst>
              <a:ext uri="{FF2B5EF4-FFF2-40B4-BE49-F238E27FC236}">
                <a16:creationId xmlns:a16="http://schemas.microsoft.com/office/drawing/2014/main" id="{B96C8F20-D414-7B69-3C1D-2AFEE68347F3}"/>
              </a:ext>
            </a:extLst>
          </p:cNvPr>
          <p:cNvSpPr txBox="1"/>
          <p:nvPr/>
        </p:nvSpPr>
        <p:spPr>
          <a:xfrm>
            <a:off x="1556426" y="5671226"/>
            <a:ext cx="2315183" cy="369332"/>
          </a:xfrm>
          <a:prstGeom prst="rect">
            <a:avLst/>
          </a:prstGeom>
          <a:noFill/>
        </p:spPr>
        <p:txBody>
          <a:bodyPr wrap="square" rtlCol="0">
            <a:spAutoFit/>
          </a:bodyPr>
          <a:lstStyle/>
          <a:p>
            <a:r>
              <a:rPr lang="en-US" b="1" dirty="0">
                <a:solidFill>
                  <a:srgbClr val="1C4C3C"/>
                </a:solidFill>
              </a:rPr>
              <a:t>Food Solar Drier</a:t>
            </a:r>
          </a:p>
        </p:txBody>
      </p:sp>
      <p:pic>
        <p:nvPicPr>
          <p:cNvPr id="4" name="Picture 3">
            <a:extLst>
              <a:ext uri="{FF2B5EF4-FFF2-40B4-BE49-F238E27FC236}">
                <a16:creationId xmlns:a16="http://schemas.microsoft.com/office/drawing/2014/main" id="{8FD9D7D5-F9CA-C7B1-4748-17BD69159A31}"/>
              </a:ext>
            </a:extLst>
          </p:cNvPr>
          <p:cNvPicPr>
            <a:picLocks noChangeAspect="1"/>
          </p:cNvPicPr>
          <p:nvPr/>
        </p:nvPicPr>
        <p:blipFill>
          <a:blip r:embed="rId5"/>
          <a:stretch>
            <a:fillRect/>
          </a:stretch>
        </p:blipFill>
        <p:spPr>
          <a:xfrm>
            <a:off x="5566410" y="902212"/>
            <a:ext cx="6297930" cy="4972808"/>
          </a:xfrm>
          <a:prstGeom prst="rect">
            <a:avLst/>
          </a:prstGeom>
        </p:spPr>
      </p:pic>
      <p:sp>
        <p:nvSpPr>
          <p:cNvPr id="6" name="TextBox 5">
            <a:extLst>
              <a:ext uri="{FF2B5EF4-FFF2-40B4-BE49-F238E27FC236}">
                <a16:creationId xmlns:a16="http://schemas.microsoft.com/office/drawing/2014/main" id="{C3540EF1-E5D1-8F1B-6ACF-42A4B2430353}"/>
              </a:ext>
            </a:extLst>
          </p:cNvPr>
          <p:cNvSpPr txBox="1"/>
          <p:nvPr/>
        </p:nvSpPr>
        <p:spPr>
          <a:xfrm>
            <a:off x="6526530" y="5610185"/>
            <a:ext cx="3131820" cy="377190"/>
          </a:xfrm>
          <a:prstGeom prst="rect">
            <a:avLst/>
          </a:prstGeom>
          <a:noFill/>
        </p:spPr>
        <p:txBody>
          <a:bodyPr wrap="square" rtlCol="0">
            <a:spAutoFit/>
          </a:bodyPr>
          <a:lstStyle/>
          <a:p>
            <a:r>
              <a:rPr lang="en-US" b="1" dirty="0">
                <a:solidFill>
                  <a:srgbClr val="1C4C3C"/>
                </a:solidFill>
              </a:rPr>
              <a:t>Jikokoa for Baking</a:t>
            </a:r>
          </a:p>
        </p:txBody>
      </p:sp>
    </p:spTree>
    <p:extLst>
      <p:ext uri="{BB962C8B-B14F-4D97-AF65-F5344CB8AC3E}">
        <p14:creationId xmlns:p14="http://schemas.microsoft.com/office/powerpoint/2010/main" val="287555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0" b="-79000"/>
          </a:stretch>
        </a:blipFill>
        <a:effectLst/>
      </p:bgPr>
    </p:bg>
    <p:spTree>
      <p:nvGrpSpPr>
        <p:cNvPr id="1" name="">
          <a:extLst>
            <a:ext uri="{FF2B5EF4-FFF2-40B4-BE49-F238E27FC236}">
              <a16:creationId xmlns:a16="http://schemas.microsoft.com/office/drawing/2014/main" id="{7D6A4F82-9A96-16C3-4E18-7D09CD841704}"/>
            </a:ext>
          </a:extLst>
        </p:cNvPr>
        <p:cNvGrpSpPr/>
        <p:nvPr/>
      </p:nvGrpSpPr>
      <p:grpSpPr>
        <a:xfrm>
          <a:off x="0" y="0"/>
          <a:ext cx="0" cy="0"/>
          <a:chOff x="0" y="0"/>
          <a:chExt cx="0" cy="0"/>
        </a:xfrm>
      </p:grpSpPr>
      <p:sp>
        <p:nvSpPr>
          <p:cNvPr id="2" name="Sous-titre 3">
            <a:extLst>
              <a:ext uri="{FF2B5EF4-FFF2-40B4-BE49-F238E27FC236}">
                <a16:creationId xmlns:a16="http://schemas.microsoft.com/office/drawing/2014/main" id="{E4E7442B-CCF0-DA6C-0A6C-FD81DCE0DC01}"/>
              </a:ext>
            </a:extLst>
          </p:cNvPr>
          <p:cNvSpPr txBox="1">
            <a:spLocks/>
          </p:cNvSpPr>
          <p:nvPr/>
        </p:nvSpPr>
        <p:spPr>
          <a:xfrm>
            <a:off x="813262" y="116733"/>
            <a:ext cx="10565476" cy="8073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pPr>
            <a:r>
              <a:rPr lang="fr-FR" sz="2800" b="1" kern="100" dirty="0">
                <a:latin typeface="Garamond" panose="02020404030301010803" pitchFamily="18" charset="0"/>
              </a:rPr>
              <a:t>Timeline</a:t>
            </a:r>
            <a:endParaRPr lang="fr-FR" sz="2800" b="1" kern="100" dirty="0">
              <a:effectLst/>
              <a:latin typeface="Garamond" panose="02020404030301010803" pitchFamily="18" charset="0"/>
            </a:endParaRPr>
          </a:p>
        </p:txBody>
      </p:sp>
      <p:graphicFrame>
        <p:nvGraphicFramePr>
          <p:cNvPr id="5" name="Table 4">
            <a:extLst>
              <a:ext uri="{FF2B5EF4-FFF2-40B4-BE49-F238E27FC236}">
                <a16:creationId xmlns:a16="http://schemas.microsoft.com/office/drawing/2014/main" id="{F45BAB69-F7F8-9162-CC7B-53948F4C2DD1}"/>
              </a:ext>
            </a:extLst>
          </p:cNvPr>
          <p:cNvGraphicFramePr>
            <a:graphicFrameLocks noGrp="1"/>
          </p:cNvGraphicFramePr>
          <p:nvPr>
            <p:extLst>
              <p:ext uri="{D42A27DB-BD31-4B8C-83A1-F6EECF244321}">
                <p14:modId xmlns:p14="http://schemas.microsoft.com/office/powerpoint/2010/main" val="3986607639"/>
              </p:ext>
            </p:extLst>
          </p:nvPr>
        </p:nvGraphicFramePr>
        <p:xfrm>
          <a:off x="8414426" y="924128"/>
          <a:ext cx="3589506" cy="5093405"/>
        </p:xfrm>
        <a:graphic>
          <a:graphicData uri="http://schemas.openxmlformats.org/drawingml/2006/table">
            <a:tbl>
              <a:tblPr firstRow="1" bandRow="1">
                <a:tableStyleId>{8A107856-5554-42FB-B03E-39F5DBC370BA}</a:tableStyleId>
              </a:tblPr>
              <a:tblGrid>
                <a:gridCol w="1794753">
                  <a:extLst>
                    <a:ext uri="{9D8B030D-6E8A-4147-A177-3AD203B41FA5}">
                      <a16:colId xmlns:a16="http://schemas.microsoft.com/office/drawing/2014/main" val="3088879686"/>
                    </a:ext>
                  </a:extLst>
                </a:gridCol>
                <a:gridCol w="1794753">
                  <a:extLst>
                    <a:ext uri="{9D8B030D-6E8A-4147-A177-3AD203B41FA5}">
                      <a16:colId xmlns:a16="http://schemas.microsoft.com/office/drawing/2014/main" val="2829277496"/>
                    </a:ext>
                  </a:extLst>
                </a:gridCol>
              </a:tblGrid>
              <a:tr h="1148735">
                <a:tc>
                  <a:txBody>
                    <a:bodyPr/>
                    <a:lstStyle/>
                    <a:p>
                      <a:r>
                        <a:rPr lang="en-US" dirty="0"/>
                        <a:t>HCE SOLUTIONS SCHEDULE</a:t>
                      </a:r>
                    </a:p>
                  </a:txBody>
                  <a:tcPr/>
                </a:tc>
                <a:tc>
                  <a:txBody>
                    <a:bodyPr/>
                    <a:lstStyle/>
                    <a:p>
                      <a:r>
                        <a:rPr lang="en-US" dirty="0"/>
                        <a:t>PROGRESS AT UMU</a:t>
                      </a:r>
                    </a:p>
                  </a:txBody>
                  <a:tcPr/>
                </a:tc>
                <a:extLst>
                  <a:ext uri="{0D108BD9-81ED-4DB2-BD59-A6C34878D82A}">
                    <a16:rowId xmlns:a16="http://schemas.microsoft.com/office/drawing/2014/main" val="2609242041"/>
                  </a:ext>
                </a:extLst>
              </a:tr>
              <a:tr h="1253350">
                <a:tc>
                  <a:txBody>
                    <a:bodyPr/>
                    <a:lstStyle/>
                    <a:p>
                      <a:r>
                        <a:rPr lang="en-US" dirty="0"/>
                        <a:t>OCTOBER 2024-SEPTEMBER 2026</a:t>
                      </a:r>
                    </a:p>
                  </a:txBody>
                  <a:tcPr/>
                </a:tc>
                <a:tc>
                  <a:txBody>
                    <a:bodyPr/>
                    <a:lstStyle/>
                    <a:p>
                      <a:r>
                        <a:rPr lang="en-US" dirty="0"/>
                        <a:t>Coursework completion by early October 2024</a:t>
                      </a:r>
                    </a:p>
                  </a:txBody>
                  <a:tcPr/>
                </a:tc>
                <a:extLst>
                  <a:ext uri="{0D108BD9-81ED-4DB2-BD59-A6C34878D82A}">
                    <a16:rowId xmlns:a16="http://schemas.microsoft.com/office/drawing/2014/main" val="3389826896"/>
                  </a:ext>
                </a:extLst>
              </a:tr>
              <a:tr h="1542585">
                <a:tc>
                  <a:txBody>
                    <a:bodyPr/>
                    <a:lstStyle/>
                    <a:p>
                      <a:endParaRPr lang="en-US"/>
                    </a:p>
                  </a:txBody>
                  <a:tcPr/>
                </a:tc>
                <a:tc>
                  <a:txBody>
                    <a:bodyPr/>
                    <a:lstStyle/>
                    <a:p>
                      <a:r>
                        <a:rPr lang="en-US" dirty="0"/>
                        <a:t>Data Collection &amp; Lab Work to commence in October to June 2026 </a:t>
                      </a:r>
                    </a:p>
                  </a:txBody>
                  <a:tcPr/>
                </a:tc>
                <a:extLst>
                  <a:ext uri="{0D108BD9-81ED-4DB2-BD59-A6C34878D82A}">
                    <a16:rowId xmlns:a16="http://schemas.microsoft.com/office/drawing/2014/main" val="1936033476"/>
                  </a:ext>
                </a:extLst>
              </a:tr>
              <a:tr h="1148735">
                <a:tc>
                  <a:txBody>
                    <a:bodyPr/>
                    <a:lstStyle/>
                    <a:p>
                      <a:endParaRPr lang="en-US"/>
                    </a:p>
                  </a:txBody>
                  <a:tcPr/>
                </a:tc>
                <a:tc>
                  <a:txBody>
                    <a:bodyPr/>
                    <a:lstStyle/>
                    <a:p>
                      <a:r>
                        <a:rPr lang="en-US" dirty="0"/>
                        <a:t>Graduation in October 2026</a:t>
                      </a:r>
                    </a:p>
                  </a:txBody>
                  <a:tcPr/>
                </a:tc>
                <a:extLst>
                  <a:ext uri="{0D108BD9-81ED-4DB2-BD59-A6C34878D82A}">
                    <a16:rowId xmlns:a16="http://schemas.microsoft.com/office/drawing/2014/main" val="3930178608"/>
                  </a:ext>
                </a:extLst>
              </a:tr>
            </a:tbl>
          </a:graphicData>
        </a:graphic>
      </p:graphicFrame>
      <p:graphicFrame>
        <p:nvGraphicFramePr>
          <p:cNvPr id="7" name="Table 6">
            <a:extLst>
              <a:ext uri="{FF2B5EF4-FFF2-40B4-BE49-F238E27FC236}">
                <a16:creationId xmlns:a16="http://schemas.microsoft.com/office/drawing/2014/main" id="{0A68E249-79E0-69BB-E417-352C4607AB37}"/>
              </a:ext>
            </a:extLst>
          </p:cNvPr>
          <p:cNvGraphicFramePr>
            <a:graphicFrameLocks noGrp="1"/>
          </p:cNvGraphicFramePr>
          <p:nvPr>
            <p:extLst>
              <p:ext uri="{D42A27DB-BD31-4B8C-83A1-F6EECF244321}">
                <p14:modId xmlns:p14="http://schemas.microsoft.com/office/powerpoint/2010/main" val="549769551"/>
              </p:ext>
            </p:extLst>
          </p:nvPr>
        </p:nvGraphicFramePr>
        <p:xfrm>
          <a:off x="188068" y="924128"/>
          <a:ext cx="8110111" cy="5093405"/>
        </p:xfrm>
        <a:graphic>
          <a:graphicData uri="http://schemas.openxmlformats.org/drawingml/2006/table">
            <a:tbl>
              <a:tblPr firstRow="1" firstCol="1" bandRow="1"/>
              <a:tblGrid>
                <a:gridCol w="1968368">
                  <a:extLst>
                    <a:ext uri="{9D8B030D-6E8A-4147-A177-3AD203B41FA5}">
                      <a16:colId xmlns:a16="http://schemas.microsoft.com/office/drawing/2014/main" val="1169973215"/>
                    </a:ext>
                  </a:extLst>
                </a:gridCol>
                <a:gridCol w="923062">
                  <a:extLst>
                    <a:ext uri="{9D8B030D-6E8A-4147-A177-3AD203B41FA5}">
                      <a16:colId xmlns:a16="http://schemas.microsoft.com/office/drawing/2014/main" val="4202681906"/>
                    </a:ext>
                  </a:extLst>
                </a:gridCol>
                <a:gridCol w="634705">
                  <a:extLst>
                    <a:ext uri="{9D8B030D-6E8A-4147-A177-3AD203B41FA5}">
                      <a16:colId xmlns:a16="http://schemas.microsoft.com/office/drawing/2014/main" val="1892172405"/>
                    </a:ext>
                  </a:extLst>
                </a:gridCol>
                <a:gridCol w="705228">
                  <a:extLst>
                    <a:ext uri="{9D8B030D-6E8A-4147-A177-3AD203B41FA5}">
                      <a16:colId xmlns:a16="http://schemas.microsoft.com/office/drawing/2014/main" val="3097520548"/>
                    </a:ext>
                  </a:extLst>
                </a:gridCol>
                <a:gridCol w="846271">
                  <a:extLst>
                    <a:ext uri="{9D8B030D-6E8A-4147-A177-3AD203B41FA5}">
                      <a16:colId xmlns:a16="http://schemas.microsoft.com/office/drawing/2014/main" val="4107579938"/>
                    </a:ext>
                  </a:extLst>
                </a:gridCol>
                <a:gridCol w="1128365">
                  <a:extLst>
                    <a:ext uri="{9D8B030D-6E8A-4147-A177-3AD203B41FA5}">
                      <a16:colId xmlns:a16="http://schemas.microsoft.com/office/drawing/2014/main" val="1604073151"/>
                    </a:ext>
                  </a:extLst>
                </a:gridCol>
                <a:gridCol w="916795">
                  <a:extLst>
                    <a:ext uri="{9D8B030D-6E8A-4147-A177-3AD203B41FA5}">
                      <a16:colId xmlns:a16="http://schemas.microsoft.com/office/drawing/2014/main" val="1129063096"/>
                    </a:ext>
                  </a:extLst>
                </a:gridCol>
                <a:gridCol w="987317">
                  <a:extLst>
                    <a:ext uri="{9D8B030D-6E8A-4147-A177-3AD203B41FA5}">
                      <a16:colId xmlns:a16="http://schemas.microsoft.com/office/drawing/2014/main" val="3546353579"/>
                    </a:ext>
                  </a:extLst>
                </a:gridCol>
              </a:tblGrid>
              <a:tr h="1100580">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ACTIVITY/MONTH</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AUG-SEPT 2025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OCT-NOV 2025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DEC 2025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JAN 2026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FEB-APRIL 2026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MAY-JUL2026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AUG 2026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3059235"/>
                  </a:ext>
                </a:extLst>
              </a:tr>
              <a:tr h="727629">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Literature Review &amp; Conceptualization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1724289"/>
                  </a:ext>
                </a:extLst>
              </a:tr>
              <a:tr h="727629">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Nutritional Analysis of Soy By-Products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9571782"/>
                  </a:ext>
                </a:extLst>
              </a:tr>
              <a:tr h="727629">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Bakery Product Development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9885067"/>
                  </a:ext>
                </a:extLst>
              </a:tr>
              <a:tr h="727629">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Organoleptic Evaluation &amp; Data Collection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6499642"/>
                  </a:ext>
                </a:extLst>
              </a:tr>
              <a:tr h="727629">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Data Analysis &amp; Report Writing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0297454"/>
                  </a:ext>
                </a:extLst>
              </a:tr>
              <a:tr h="354680">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Final Report Submission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551503539"/>
                  </a:ext>
                </a:extLst>
              </a:tr>
            </a:tbl>
          </a:graphicData>
        </a:graphic>
      </p:graphicFrame>
    </p:spTree>
    <p:extLst>
      <p:ext uri="{BB962C8B-B14F-4D97-AF65-F5344CB8AC3E}">
        <p14:creationId xmlns:p14="http://schemas.microsoft.com/office/powerpoint/2010/main" val="237642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90000" b="-79000"/>
          </a:stretch>
        </a:blipFill>
        <a:effectLst/>
      </p:bgPr>
    </p:bg>
    <p:spTree>
      <p:nvGrpSpPr>
        <p:cNvPr id="1" name="">
          <a:extLst>
            <a:ext uri="{FF2B5EF4-FFF2-40B4-BE49-F238E27FC236}">
              <a16:creationId xmlns:a16="http://schemas.microsoft.com/office/drawing/2014/main" id="{0F1E33B6-A4A7-3DF3-AB40-C7810A3A9034}"/>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FF74FB03-3F2A-F716-F661-DE4460C88C2C}"/>
              </a:ext>
            </a:extLst>
          </p:cNvPr>
          <p:cNvSpPr>
            <a:spLocks noGrp="1"/>
          </p:cNvSpPr>
          <p:nvPr>
            <p:ph type="subTitle" idx="1"/>
          </p:nvPr>
        </p:nvSpPr>
        <p:spPr>
          <a:xfrm>
            <a:off x="442102" y="924340"/>
            <a:ext cx="11307796" cy="5320818"/>
          </a:xfrm>
        </p:spPr>
        <p:txBody>
          <a:bodyPr rtlCol="0"/>
          <a:lstStyle/>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Christina A. Nti1, Wisdom A. Plahar2 &amp; Nana T. Annan2 on </a:t>
            </a:r>
            <a:r>
              <a:rPr lang="en-US" sz="1400" i="1" kern="100" dirty="0">
                <a:effectLst/>
                <a:latin typeface="Garamond" panose="02020404030301010803" pitchFamily="18" charset="0"/>
                <a:ea typeface="Calibri" panose="020F0502020204030204" pitchFamily="34" charset="0"/>
                <a:cs typeface="Times New Roman" panose="02020603050405020304" pitchFamily="18" charset="0"/>
              </a:rPr>
              <a:t>Development and quality characteristics of shelf-stable soy-agushie</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H.E. Snyder, L.A. Wilson, in Encyclopedia of Food Sciences and Nutrition (Second Edition), 2003</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Gatsby Africa, Leveraging East Africa’s Soyabean Opportunity, 2024</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D.H. Shin, S.J. Jung, Phytochemicals in Soybean: Korean Traditional Fermented Soybean Foods and Their Functionalities,2022</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C. Shrivastava, S. Chakraborty, Bread from wheat flour partially replaced by fermented chickpea flour: Optimizing the formulation and fuzzy analysis of sensory data, LWT, Volume 90, 2018. </a:t>
            </a:r>
            <a:r>
              <a:rPr lang="en-US" sz="1400" u="sng" kern="100" dirty="0">
                <a:solidFill>
                  <a:srgbClr val="0563C1"/>
                </a:solidFill>
                <a:effectLst/>
                <a:latin typeface="Garamond" panose="02020404030301010803" pitchFamily="18" charset="0"/>
                <a:ea typeface="Calibri" panose="020F0502020204030204" pitchFamily="34" charset="0"/>
                <a:cs typeface="Times New Roman" panose="02020603050405020304" pitchFamily="18" charset="0"/>
                <a:hlinkClick r:id="rId3"/>
              </a:rPr>
              <a:t>https://doi.org/10.1016/j.lwt.2017.12.019</a:t>
            </a: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 </a:t>
            </a:r>
          </a:p>
          <a:p>
            <a:pPr marL="0" marR="0">
              <a:lnSpc>
                <a:spcPct val="107000"/>
              </a:lnSpc>
              <a:spcAft>
                <a:spcPts val="800"/>
              </a:spcAft>
              <a:buNone/>
            </a:pPr>
            <a:r>
              <a:rPr lang="en-US" sz="1400" dirty="0">
                <a:effectLst/>
                <a:latin typeface="Garamond" panose="02020404030301010803" pitchFamily="18" charset="0"/>
                <a:ea typeface="Calibri" panose="020F0502020204030204" pitchFamily="34" charset="0"/>
              </a:rPr>
              <a:t>K.H. Joo, W.L. Kerr, G.A. Cavender, The Effects of Okara Ratio and Particle Size on the Physical Properties and Consumer Acceptance of Tofu, 2023</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J. M. M. Canaan, G. S. P. Brasil, N. R. de Barros, C.U. Mussagy, N. B. Guerra, R. D. Herculano, Soybean processing wastes and their potential in the generation of high value-added products, Food Chemistry, Volume 373, Part B, 2022. </a:t>
            </a:r>
            <a:r>
              <a:rPr lang="en-US" sz="1400" u="sng" kern="100" dirty="0">
                <a:solidFill>
                  <a:srgbClr val="0563C1"/>
                </a:solidFill>
                <a:effectLst/>
                <a:latin typeface="Garamond" panose="02020404030301010803" pitchFamily="18" charset="0"/>
                <a:ea typeface="Calibri" panose="020F0502020204030204" pitchFamily="34" charset="0"/>
                <a:cs typeface="Times New Roman" panose="02020603050405020304" pitchFamily="18" charset="0"/>
                <a:hlinkClick r:id="rId4"/>
              </a:rPr>
              <a:t>https://doi.org/10.1016/j.foodchem.2021.131476</a:t>
            </a: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  </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Business Daily, Soya milk offers farmers’ group income stream, 18.12.2020. </a:t>
            </a:r>
            <a:r>
              <a:rPr lang="en-US" sz="1400" u="sng" kern="100" dirty="0">
                <a:solidFill>
                  <a:srgbClr val="0563C1"/>
                </a:solidFill>
                <a:effectLst/>
                <a:latin typeface="Garamond" panose="02020404030301010803" pitchFamily="18" charset="0"/>
                <a:ea typeface="Calibri" panose="020F0502020204030204" pitchFamily="34" charset="0"/>
                <a:cs typeface="Times New Roman" panose="02020603050405020304" pitchFamily="18" charset="0"/>
                <a:hlinkClick r:id="rId5"/>
              </a:rPr>
              <a:t>https://www.businessdailyafrica.com/bd/corporate/industry/soya-milk-offers-farmers-group-income-stream--2044728</a:t>
            </a:r>
            <a:endParaRPr lang="en-US" sz="1400" u="sng" kern="100" dirty="0">
              <a:solidFill>
                <a:srgbClr val="0563C1"/>
              </a:solidFill>
              <a:effectLst/>
              <a:latin typeface="Garamond" panose="02020404030301010803" pitchFamily="18"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Herbert Stone and Joel L. Sidel (2004), Sensory Evaluation Practices.</a:t>
            </a:r>
          </a:p>
          <a:p>
            <a:pPr marL="0" marR="0">
              <a:lnSpc>
                <a:spcPct val="107000"/>
              </a:lnSpc>
              <a:spcAft>
                <a:spcPts val="800"/>
              </a:spcAft>
              <a:buNone/>
            </a:pPr>
            <a:r>
              <a:rPr lang="en-US" sz="1400" kern="100" dirty="0">
                <a:effectLst/>
                <a:latin typeface="Garamond" panose="02020404030301010803" pitchFamily="18" charset="0"/>
                <a:ea typeface="Calibri" panose="020F0502020204030204" pitchFamily="34" charset="0"/>
                <a:cs typeface="Times New Roman" panose="02020603050405020304" pitchFamily="18" charset="0"/>
              </a:rPr>
              <a:t>ISO 11136 (2014), Sensory analysis -Methodology -General guidance for conducting hedonic tests with consumers in a controlled area.</a:t>
            </a:r>
          </a:p>
          <a:p>
            <a:pPr marL="0" marR="0">
              <a:lnSpc>
                <a:spcPct val="107000"/>
              </a:lnSpc>
              <a:spcAft>
                <a:spcPts val="800"/>
              </a:spcAft>
              <a:buNone/>
            </a:pPr>
            <a:endParaRPr lang="en-US" sz="1400" kern="100" dirty="0">
              <a:effectLst/>
              <a:latin typeface="Garamond" panose="02020404030301010803" pitchFamily="18" charset="0"/>
              <a:ea typeface="Calibri" panose="020F0502020204030204" pitchFamily="34" charset="0"/>
              <a:cs typeface="Times New Roman" panose="02020603050405020304" pitchFamily="18" charset="0"/>
            </a:endParaRP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buNone/>
            </a:pPr>
            <a:endParaRPr lang="en-US" sz="2000" dirty="0">
              <a:latin typeface="Garamond" panose="02020404030301010803" pitchFamily="18" charset="0"/>
            </a:endParaRPr>
          </a:p>
        </p:txBody>
      </p:sp>
      <p:sp>
        <p:nvSpPr>
          <p:cNvPr id="2" name="Sous-titre 3">
            <a:extLst>
              <a:ext uri="{FF2B5EF4-FFF2-40B4-BE49-F238E27FC236}">
                <a16:creationId xmlns:a16="http://schemas.microsoft.com/office/drawing/2014/main" id="{707D4CCB-6FAB-DCE9-2BA4-496F8D708266}"/>
              </a:ext>
            </a:extLst>
          </p:cNvPr>
          <p:cNvSpPr txBox="1">
            <a:spLocks/>
          </p:cNvSpPr>
          <p:nvPr/>
        </p:nvSpPr>
        <p:spPr>
          <a:xfrm>
            <a:off x="604920" y="223736"/>
            <a:ext cx="10565476" cy="70060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buNone/>
            </a:pPr>
            <a:r>
              <a:rPr lang="en-US" sz="2800" b="1" kern="100" dirty="0">
                <a:effectLst/>
                <a:latin typeface="Garamond" panose="02020404030301010803" pitchFamily="18" charset="0"/>
              </a:rPr>
              <a:t>Bibliography</a:t>
            </a:r>
            <a:endParaRPr lang="fr-FR" sz="2800" b="1" kern="100" dirty="0">
              <a:effectLst/>
              <a:latin typeface="Garamond" panose="02020404030301010803" pitchFamily="18" charset="0"/>
            </a:endParaRPr>
          </a:p>
        </p:txBody>
      </p:sp>
    </p:spTree>
    <p:extLst>
      <p:ext uri="{BB962C8B-B14F-4D97-AF65-F5344CB8AC3E}">
        <p14:creationId xmlns:p14="http://schemas.microsoft.com/office/powerpoint/2010/main" val="158792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F419D-2300-9B0A-0C58-BCD86F302BD2}"/>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F5AA34D7-D854-67BC-C622-AD8C87855BC2}"/>
              </a:ext>
            </a:extLst>
          </p:cNvPr>
          <p:cNvSpPr>
            <a:spLocks noGrp="1"/>
          </p:cNvSpPr>
          <p:nvPr>
            <p:ph type="title"/>
          </p:nvPr>
        </p:nvSpPr>
        <p:spPr>
          <a:xfrm>
            <a:off x="575857" y="31205"/>
            <a:ext cx="11040285" cy="2076105"/>
          </a:xfrm>
        </p:spPr>
        <p:txBody>
          <a:bodyPr rtlCol="0" anchor="ctr" anchorCtr="0"/>
          <a:lstStyle/>
          <a:p>
            <a:pPr algn="ctr" rtl="0">
              <a:lnSpc>
                <a:spcPct val="100000"/>
              </a:lnSpc>
            </a:pPr>
            <a:r>
              <a:rPr lang="fr" dirty="0"/>
              <a:t>Acknowledgment</a:t>
            </a:r>
          </a:p>
        </p:txBody>
      </p:sp>
      <p:pic>
        <p:nvPicPr>
          <p:cNvPr id="5" name="Image 4">
            <a:extLst>
              <a:ext uri="{FF2B5EF4-FFF2-40B4-BE49-F238E27FC236}">
                <a16:creationId xmlns:a16="http://schemas.microsoft.com/office/drawing/2014/main" id="{FC16AD6C-E894-8F42-FAE0-FB6BE5CC1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83" y="2528099"/>
            <a:ext cx="1578529" cy="1586421"/>
          </a:xfrm>
          <a:prstGeom prst="rect">
            <a:avLst/>
          </a:prstGeom>
        </p:spPr>
      </p:pic>
      <p:pic>
        <p:nvPicPr>
          <p:cNvPr id="8" name="Image 7">
            <a:extLst>
              <a:ext uri="{FF2B5EF4-FFF2-40B4-BE49-F238E27FC236}">
                <a16:creationId xmlns:a16="http://schemas.microsoft.com/office/drawing/2014/main" id="{7F2041DD-170D-61EE-7787-E1EB2C201A8E}"/>
              </a:ext>
            </a:extLst>
          </p:cNvPr>
          <p:cNvPicPr>
            <a:picLocks noChangeAspect="1"/>
          </p:cNvPicPr>
          <p:nvPr/>
        </p:nvPicPr>
        <p:blipFill>
          <a:blip r:embed="rId4"/>
          <a:stretch>
            <a:fillRect/>
          </a:stretch>
        </p:blipFill>
        <p:spPr>
          <a:xfrm>
            <a:off x="3856101" y="2528099"/>
            <a:ext cx="1356715" cy="1438514"/>
          </a:xfrm>
          <a:prstGeom prst="rect">
            <a:avLst/>
          </a:prstGeom>
        </p:spPr>
      </p:pic>
      <p:sp>
        <p:nvSpPr>
          <p:cNvPr id="2" name="TextBox 1">
            <a:extLst>
              <a:ext uri="{FF2B5EF4-FFF2-40B4-BE49-F238E27FC236}">
                <a16:creationId xmlns:a16="http://schemas.microsoft.com/office/drawing/2014/main" id="{1606EEC5-964A-BFA0-5496-CC5ED038B49C}"/>
              </a:ext>
            </a:extLst>
          </p:cNvPr>
          <p:cNvSpPr txBox="1"/>
          <p:nvPr/>
        </p:nvSpPr>
        <p:spPr>
          <a:xfrm>
            <a:off x="1062991" y="4146397"/>
            <a:ext cx="1486688" cy="646331"/>
          </a:xfrm>
          <a:prstGeom prst="rect">
            <a:avLst/>
          </a:prstGeom>
          <a:noFill/>
        </p:spPr>
        <p:txBody>
          <a:bodyPr wrap="square" rtlCol="0">
            <a:spAutoFit/>
          </a:bodyPr>
          <a:lstStyle/>
          <a:p>
            <a:r>
              <a:rPr lang="en-US" b="1" dirty="0"/>
              <a:t>HCE SOLUTIONS</a:t>
            </a:r>
          </a:p>
        </p:txBody>
      </p:sp>
      <p:sp>
        <p:nvSpPr>
          <p:cNvPr id="4" name="TextBox 3">
            <a:extLst>
              <a:ext uri="{FF2B5EF4-FFF2-40B4-BE49-F238E27FC236}">
                <a16:creationId xmlns:a16="http://schemas.microsoft.com/office/drawing/2014/main" id="{0844EDEB-5399-9B12-CE97-26C40BE7720D}"/>
              </a:ext>
            </a:extLst>
          </p:cNvPr>
          <p:cNvSpPr txBox="1"/>
          <p:nvPr/>
        </p:nvSpPr>
        <p:spPr>
          <a:xfrm>
            <a:off x="3911182" y="4148257"/>
            <a:ext cx="1578529" cy="923330"/>
          </a:xfrm>
          <a:prstGeom prst="rect">
            <a:avLst/>
          </a:prstGeom>
          <a:noFill/>
        </p:spPr>
        <p:txBody>
          <a:bodyPr wrap="square" rtlCol="0">
            <a:spAutoFit/>
          </a:bodyPr>
          <a:lstStyle/>
          <a:p>
            <a:r>
              <a:rPr lang="en-US" b="1" dirty="0"/>
              <a:t>Uganda Martyrs University</a:t>
            </a:r>
          </a:p>
        </p:txBody>
      </p:sp>
      <p:sp>
        <p:nvSpPr>
          <p:cNvPr id="6" name="TextBox 5">
            <a:extLst>
              <a:ext uri="{FF2B5EF4-FFF2-40B4-BE49-F238E27FC236}">
                <a16:creationId xmlns:a16="http://schemas.microsoft.com/office/drawing/2014/main" id="{7E43D1AB-AA60-5119-E65C-88B8F001CF3E}"/>
              </a:ext>
            </a:extLst>
          </p:cNvPr>
          <p:cNvSpPr txBox="1"/>
          <p:nvPr/>
        </p:nvSpPr>
        <p:spPr>
          <a:xfrm>
            <a:off x="6629400" y="4146397"/>
            <a:ext cx="3006090" cy="923330"/>
          </a:xfrm>
          <a:prstGeom prst="rect">
            <a:avLst/>
          </a:prstGeom>
          <a:noFill/>
        </p:spPr>
        <p:txBody>
          <a:bodyPr wrap="square" rtlCol="0">
            <a:spAutoFit/>
          </a:bodyPr>
          <a:lstStyle/>
          <a:p>
            <a:r>
              <a:rPr lang="en-US" b="1" dirty="0"/>
              <a:t>Funded by European Union - Intra African Academic Mobility Scheme</a:t>
            </a:r>
          </a:p>
        </p:txBody>
      </p:sp>
      <p:pic>
        <p:nvPicPr>
          <p:cNvPr id="7" name="Picture 6">
            <a:extLst>
              <a:ext uri="{FF2B5EF4-FFF2-40B4-BE49-F238E27FC236}">
                <a16:creationId xmlns:a16="http://schemas.microsoft.com/office/drawing/2014/main" id="{A8BB833F-00F5-5A0D-C993-E3CA9BA9CCC9}"/>
              </a:ext>
            </a:extLst>
          </p:cNvPr>
          <p:cNvPicPr>
            <a:picLocks noChangeAspect="1"/>
          </p:cNvPicPr>
          <p:nvPr/>
        </p:nvPicPr>
        <p:blipFill>
          <a:blip r:embed="rId5"/>
          <a:stretch>
            <a:fillRect/>
          </a:stretch>
        </p:blipFill>
        <p:spPr>
          <a:xfrm>
            <a:off x="6352505" y="2434246"/>
            <a:ext cx="3234691" cy="1626220"/>
          </a:xfrm>
          <a:prstGeom prst="rect">
            <a:avLst/>
          </a:prstGeom>
        </p:spPr>
      </p:pic>
    </p:spTree>
    <p:extLst>
      <p:ext uri="{BB962C8B-B14F-4D97-AF65-F5344CB8AC3E}">
        <p14:creationId xmlns:p14="http://schemas.microsoft.com/office/powerpoint/2010/main" val="4003523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8A209-7547-D73C-30ED-EA6ECF5F7EC8}"/>
              </a:ext>
            </a:extLst>
          </p:cNvPr>
          <p:cNvPicPr>
            <a:picLocks noChangeAspect="1"/>
          </p:cNvPicPr>
          <p:nvPr/>
        </p:nvPicPr>
        <p:blipFill>
          <a:blip r:embed="rId3"/>
          <a:stretch>
            <a:fillRect/>
          </a:stretch>
        </p:blipFill>
        <p:spPr>
          <a:xfrm>
            <a:off x="642025" y="933450"/>
            <a:ext cx="10359957" cy="4991100"/>
          </a:xfrm>
          <a:prstGeom prst="rect">
            <a:avLst/>
          </a:prstGeom>
        </p:spPr>
      </p:pic>
    </p:spTree>
    <p:extLst>
      <p:ext uri="{BB962C8B-B14F-4D97-AF65-F5344CB8AC3E}">
        <p14:creationId xmlns:p14="http://schemas.microsoft.com/office/powerpoint/2010/main" val="138808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0C3EFD-9DD1-E595-E185-0B65470CD007}"/>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D0D28611-9D29-197E-0018-0B778686D097}"/>
              </a:ext>
            </a:extLst>
          </p:cNvPr>
          <p:cNvSpPr>
            <a:spLocks noGrp="1"/>
          </p:cNvSpPr>
          <p:nvPr>
            <p:ph type="ctrTitle"/>
          </p:nvPr>
        </p:nvSpPr>
        <p:spPr>
          <a:xfrm>
            <a:off x="922284" y="428086"/>
            <a:ext cx="10642400" cy="604301"/>
          </a:xfrm>
        </p:spPr>
        <p:txBody>
          <a:bodyPr rtlCol="0"/>
          <a:lstStyle/>
          <a:p>
            <a:pPr algn="ctr">
              <a:lnSpc>
                <a:spcPct val="150000"/>
              </a:lnSpc>
            </a:pPr>
            <a:r>
              <a:rPr lang="en-US" sz="2000" dirty="0">
                <a:solidFill>
                  <a:srgbClr val="141414"/>
                </a:solidFill>
                <a:latin typeface="Garamond" panose="02020404030301010803" pitchFamily="18" charset="0"/>
              </a:rPr>
              <a:t>Completed UNITS</a:t>
            </a:r>
            <a:endParaRPr lang="fr" sz="4800" dirty="0">
              <a:latin typeface="Garamond" panose="02020404030301010803" pitchFamily="18" charset="0"/>
            </a:endParaRPr>
          </a:p>
        </p:txBody>
      </p:sp>
      <p:graphicFrame>
        <p:nvGraphicFramePr>
          <p:cNvPr id="2" name="Table 1">
            <a:extLst>
              <a:ext uri="{FF2B5EF4-FFF2-40B4-BE49-F238E27FC236}">
                <a16:creationId xmlns:a16="http://schemas.microsoft.com/office/drawing/2014/main" id="{13FA91F8-ECDD-0190-07E3-054F8B064E61}"/>
              </a:ext>
            </a:extLst>
          </p:cNvPr>
          <p:cNvGraphicFramePr>
            <a:graphicFrameLocks noGrp="1"/>
          </p:cNvGraphicFramePr>
          <p:nvPr>
            <p:extLst>
              <p:ext uri="{D42A27DB-BD31-4B8C-83A1-F6EECF244321}">
                <p14:modId xmlns:p14="http://schemas.microsoft.com/office/powerpoint/2010/main" val="12575986"/>
              </p:ext>
            </p:extLst>
          </p:nvPr>
        </p:nvGraphicFramePr>
        <p:xfrm>
          <a:off x="922284" y="1225685"/>
          <a:ext cx="10215886" cy="5038926"/>
        </p:xfrm>
        <a:graphic>
          <a:graphicData uri="http://schemas.openxmlformats.org/drawingml/2006/table">
            <a:tbl>
              <a:tblPr firstRow="1" bandRow="1">
                <a:tableStyleId>{8A107856-5554-42FB-B03E-39F5DBC370BA}</a:tableStyleId>
              </a:tblPr>
              <a:tblGrid>
                <a:gridCol w="5397782">
                  <a:extLst>
                    <a:ext uri="{9D8B030D-6E8A-4147-A177-3AD203B41FA5}">
                      <a16:colId xmlns:a16="http://schemas.microsoft.com/office/drawing/2014/main" val="264762420"/>
                    </a:ext>
                  </a:extLst>
                </a:gridCol>
                <a:gridCol w="4818104">
                  <a:extLst>
                    <a:ext uri="{9D8B030D-6E8A-4147-A177-3AD203B41FA5}">
                      <a16:colId xmlns:a16="http://schemas.microsoft.com/office/drawing/2014/main" val="3412100180"/>
                    </a:ext>
                  </a:extLst>
                </a:gridCol>
              </a:tblGrid>
              <a:tr h="839821">
                <a:tc>
                  <a:txBody>
                    <a:bodyPr/>
                    <a:lstStyle/>
                    <a:p>
                      <a:r>
                        <a:rPr lang="en-US" b="1" dirty="0"/>
                        <a:t>YEAR  1 SEM 1</a:t>
                      </a:r>
                    </a:p>
                  </a:txBody>
                  <a:tcPr/>
                </a:tc>
                <a:tc>
                  <a:txBody>
                    <a:bodyPr/>
                    <a:lstStyle/>
                    <a:p>
                      <a:r>
                        <a:rPr lang="en-US" b="1" dirty="0"/>
                        <a:t>YEAR 1 SEM 2</a:t>
                      </a:r>
                    </a:p>
                  </a:txBody>
                  <a:tcPr/>
                </a:tc>
                <a:extLst>
                  <a:ext uri="{0D108BD9-81ED-4DB2-BD59-A6C34878D82A}">
                    <a16:rowId xmlns:a16="http://schemas.microsoft.com/office/drawing/2014/main" val="1939412537"/>
                  </a:ext>
                </a:extLst>
              </a:tr>
              <a:tr h="839821">
                <a:tc>
                  <a:txBody>
                    <a:bodyPr/>
                    <a:lstStyle/>
                    <a:p>
                      <a:r>
                        <a:rPr lang="en-US" dirty="0"/>
                        <a:t>Systems and Agro ecologies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Ecological Resource Economics and Entrepreneurship</a:t>
                      </a:r>
                    </a:p>
                  </a:txBody>
                  <a:tcPr/>
                </a:tc>
                <a:extLst>
                  <a:ext uri="{0D108BD9-81ED-4DB2-BD59-A6C34878D82A}">
                    <a16:rowId xmlns:a16="http://schemas.microsoft.com/office/drawing/2014/main" val="1297106474"/>
                  </a:ext>
                </a:extLst>
              </a:tr>
              <a:tr h="839821">
                <a:tc>
                  <a:txBody>
                    <a:bodyPr/>
                    <a:lstStyle/>
                    <a:p>
                      <a:r>
                        <a:rPr lang="en-US" dirty="0"/>
                        <a:t>Biotechnology</a:t>
                      </a:r>
                    </a:p>
                  </a:txBody>
                  <a:tcPr/>
                </a:tc>
                <a:tc>
                  <a:txBody>
                    <a:bodyPr/>
                    <a:lstStyle/>
                    <a:p>
                      <a:r>
                        <a:rPr lang="en-US" dirty="0"/>
                        <a:t>Integrated Natural Resource Management</a:t>
                      </a:r>
                    </a:p>
                  </a:txBody>
                  <a:tcPr/>
                </a:tc>
                <a:extLst>
                  <a:ext uri="{0D108BD9-81ED-4DB2-BD59-A6C34878D82A}">
                    <a16:rowId xmlns:a16="http://schemas.microsoft.com/office/drawing/2014/main" val="3219930659"/>
                  </a:ext>
                </a:extLst>
              </a:tr>
              <a:tr h="839821">
                <a:tc>
                  <a:txBody>
                    <a:bodyPr/>
                    <a:lstStyle/>
                    <a:p>
                      <a:r>
                        <a:rPr lang="en-US" dirty="0"/>
                        <a:t>Agro Metrology and Ecosystem Modeling</a:t>
                      </a:r>
                    </a:p>
                  </a:txBody>
                  <a:tcPr/>
                </a:tc>
                <a:tc>
                  <a:txBody>
                    <a:bodyPr/>
                    <a:lstStyle/>
                    <a:p>
                      <a:r>
                        <a:rPr lang="en-US" dirty="0"/>
                        <a:t>Integrated Crop and Pest Management</a:t>
                      </a:r>
                    </a:p>
                  </a:txBody>
                  <a:tcPr/>
                </a:tc>
                <a:extLst>
                  <a:ext uri="{0D108BD9-81ED-4DB2-BD59-A6C34878D82A}">
                    <a16:rowId xmlns:a16="http://schemas.microsoft.com/office/drawing/2014/main" val="2957072542"/>
                  </a:ext>
                </a:extLst>
              </a:tr>
              <a:tr h="839821">
                <a:tc>
                  <a:txBody>
                    <a:bodyPr/>
                    <a:lstStyle/>
                    <a:p>
                      <a:r>
                        <a:rPr lang="en-US" dirty="0"/>
                        <a:t>Agrobiodiversity and Ecosystem </a:t>
                      </a:r>
                    </a:p>
                    <a:p>
                      <a:r>
                        <a:rPr lang="en-US" dirty="0"/>
                        <a:t>Conservation</a:t>
                      </a:r>
                    </a:p>
                  </a:txBody>
                  <a:tcPr/>
                </a:tc>
                <a:tc>
                  <a:txBody>
                    <a:bodyPr/>
                    <a:lstStyle/>
                    <a:p>
                      <a:r>
                        <a:rPr lang="en-US" dirty="0"/>
                        <a:t>Livestock Production Systems</a:t>
                      </a:r>
                    </a:p>
                  </a:txBody>
                  <a:tcPr/>
                </a:tc>
                <a:extLst>
                  <a:ext uri="{0D108BD9-81ED-4DB2-BD59-A6C34878D82A}">
                    <a16:rowId xmlns:a16="http://schemas.microsoft.com/office/drawing/2014/main" val="3515368454"/>
                  </a:ext>
                </a:extLst>
              </a:tr>
              <a:tr h="839821">
                <a:tc>
                  <a:txBody>
                    <a:bodyPr/>
                    <a:lstStyle/>
                    <a:p>
                      <a:r>
                        <a:rPr lang="en-US" dirty="0"/>
                        <a:t>Research &amp; Statistical Methods</a:t>
                      </a:r>
                    </a:p>
                  </a:txBody>
                  <a:tcPr/>
                </a:tc>
                <a:tc>
                  <a:txBody>
                    <a:bodyPr/>
                    <a:lstStyle/>
                    <a:p>
                      <a:endParaRPr lang="en-US" dirty="0"/>
                    </a:p>
                  </a:txBody>
                  <a:tcPr/>
                </a:tc>
                <a:extLst>
                  <a:ext uri="{0D108BD9-81ED-4DB2-BD59-A6C34878D82A}">
                    <a16:rowId xmlns:a16="http://schemas.microsoft.com/office/drawing/2014/main" val="707632319"/>
                  </a:ext>
                </a:extLst>
              </a:tr>
            </a:tbl>
          </a:graphicData>
        </a:graphic>
      </p:graphicFrame>
    </p:spTree>
    <p:extLst>
      <p:ext uri="{BB962C8B-B14F-4D97-AF65-F5344CB8AC3E}">
        <p14:creationId xmlns:p14="http://schemas.microsoft.com/office/powerpoint/2010/main" val="4060770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14C3C3-6B8E-D7B6-9C1D-B0B1BDCA0C84}"/>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FE0C94FC-4CD4-EDDD-C363-AEA5C693549C}"/>
              </a:ext>
            </a:extLst>
          </p:cNvPr>
          <p:cNvSpPr>
            <a:spLocks noGrp="1"/>
          </p:cNvSpPr>
          <p:nvPr>
            <p:ph type="ctrTitle"/>
          </p:nvPr>
        </p:nvSpPr>
        <p:spPr>
          <a:xfrm>
            <a:off x="216362" y="1941245"/>
            <a:ext cx="5785604" cy="2630755"/>
          </a:xfrm>
        </p:spPr>
        <p:txBody>
          <a:bodyPr rtlCol="0"/>
          <a:lstStyle/>
          <a:p>
            <a:pPr algn="ctr" rtl="0">
              <a:lnSpc>
                <a:spcPct val="150000"/>
              </a:lnSpc>
            </a:pPr>
            <a:r>
              <a:rPr lang="en-US" sz="2000" b="1" u="sng" dirty="0">
                <a:solidFill>
                  <a:srgbClr val="141414"/>
                </a:solidFill>
                <a:effectLst/>
                <a:latin typeface="Garamond" panose="02020404030301010803" pitchFamily="18" charset="0"/>
                <a:ea typeface="Calibri" panose="020F0502020204030204" pitchFamily="34" charset="0"/>
              </a:rPr>
              <a:t>Research TOPIC</a:t>
            </a:r>
            <a:br>
              <a:rPr lang="en-US" sz="2000" b="1" dirty="0">
                <a:solidFill>
                  <a:srgbClr val="141414"/>
                </a:solidFill>
                <a:effectLst/>
                <a:latin typeface="Garamond" panose="02020404030301010803" pitchFamily="18" charset="0"/>
                <a:ea typeface="Calibri" panose="020F0502020204030204" pitchFamily="34" charset="0"/>
              </a:rPr>
            </a:br>
            <a:r>
              <a:rPr lang="en-US" sz="2000" b="1" dirty="0">
                <a:solidFill>
                  <a:srgbClr val="141414"/>
                </a:solidFill>
                <a:effectLst/>
                <a:latin typeface="Garamond" panose="02020404030301010803" pitchFamily="18" charset="0"/>
                <a:ea typeface="Calibri" panose="020F0502020204030204" pitchFamily="34" charset="0"/>
              </a:rPr>
              <a:t>Effective utilization of Okara (soybean pulp) from soy milk extraction in muffins &amp; cookies to enhance nutritional value and reduce waste</a:t>
            </a:r>
            <a:endParaRPr lang="fr" sz="4800" dirty="0">
              <a:latin typeface="Garamond" panose="02020404030301010803" pitchFamily="18" charset="0"/>
            </a:endParaRPr>
          </a:p>
        </p:txBody>
      </p:sp>
      <p:pic>
        <p:nvPicPr>
          <p:cNvPr id="5" name="Image 4">
            <a:extLst>
              <a:ext uri="{FF2B5EF4-FFF2-40B4-BE49-F238E27FC236}">
                <a16:creationId xmlns:a16="http://schemas.microsoft.com/office/drawing/2014/main" id="{11B7E722-0454-C0AF-C6E3-0689B1F666D7}"/>
              </a:ext>
            </a:extLst>
          </p:cNvPr>
          <p:cNvPicPr>
            <a:picLocks noChangeAspect="1"/>
          </p:cNvPicPr>
          <p:nvPr/>
        </p:nvPicPr>
        <p:blipFill>
          <a:blip r:embed="rId2"/>
          <a:stretch>
            <a:fillRect/>
          </a:stretch>
        </p:blipFill>
        <p:spPr>
          <a:xfrm>
            <a:off x="4166604" y="190498"/>
            <a:ext cx="1211641" cy="1284693"/>
          </a:xfrm>
          <a:prstGeom prst="rect">
            <a:avLst/>
          </a:prstGeom>
        </p:spPr>
      </p:pic>
      <p:pic>
        <p:nvPicPr>
          <p:cNvPr id="6" name="Image 5">
            <a:extLst>
              <a:ext uri="{FF2B5EF4-FFF2-40B4-BE49-F238E27FC236}">
                <a16:creationId xmlns:a16="http://schemas.microsoft.com/office/drawing/2014/main" id="{A09BCE8E-B108-8F00-A427-9CF49E36A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86" y="190498"/>
            <a:ext cx="1278302" cy="1284693"/>
          </a:xfrm>
          <a:prstGeom prst="rect">
            <a:avLst/>
          </a:prstGeom>
        </p:spPr>
      </p:pic>
      <p:sp>
        <p:nvSpPr>
          <p:cNvPr id="7" name="Sous-titre 3">
            <a:extLst>
              <a:ext uri="{FF2B5EF4-FFF2-40B4-BE49-F238E27FC236}">
                <a16:creationId xmlns:a16="http://schemas.microsoft.com/office/drawing/2014/main" id="{1AC6C32D-459C-BA80-DF84-F0892A9BAC95}"/>
              </a:ext>
            </a:extLst>
          </p:cNvPr>
          <p:cNvSpPr txBox="1">
            <a:spLocks/>
          </p:cNvSpPr>
          <p:nvPr/>
        </p:nvSpPr>
        <p:spPr>
          <a:xfrm>
            <a:off x="781172" y="5394846"/>
            <a:ext cx="4324227" cy="5186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fr" b="1" dirty="0">
                <a:solidFill>
                  <a:srgbClr val="141414"/>
                </a:solidFill>
                <a:latin typeface="Garamond" panose="02020404030301010803" pitchFamily="18" charset="0"/>
                <a:cs typeface="+mj-cs"/>
              </a:rPr>
              <a:t>Supervisor: Dr Marius Murongo</a:t>
            </a:r>
          </a:p>
        </p:txBody>
      </p:sp>
      <p:pic>
        <p:nvPicPr>
          <p:cNvPr id="4" name="Picture 3">
            <a:extLst>
              <a:ext uri="{FF2B5EF4-FFF2-40B4-BE49-F238E27FC236}">
                <a16:creationId xmlns:a16="http://schemas.microsoft.com/office/drawing/2014/main" id="{B3CDA11B-BFF7-DFD9-C3BC-169092F149CB}"/>
              </a:ext>
            </a:extLst>
          </p:cNvPr>
          <p:cNvPicPr>
            <a:picLocks noChangeAspect="1"/>
          </p:cNvPicPr>
          <p:nvPr/>
        </p:nvPicPr>
        <p:blipFill>
          <a:blip r:embed="rId4"/>
          <a:stretch>
            <a:fillRect/>
          </a:stretch>
        </p:blipFill>
        <p:spPr>
          <a:xfrm>
            <a:off x="5630240" y="259916"/>
            <a:ext cx="3429000" cy="2630754"/>
          </a:xfrm>
          <a:prstGeom prst="rect">
            <a:avLst/>
          </a:prstGeom>
        </p:spPr>
      </p:pic>
      <p:pic>
        <p:nvPicPr>
          <p:cNvPr id="9" name="Picture 8">
            <a:extLst>
              <a:ext uri="{FF2B5EF4-FFF2-40B4-BE49-F238E27FC236}">
                <a16:creationId xmlns:a16="http://schemas.microsoft.com/office/drawing/2014/main" id="{9FA5C786-E47D-73C1-B807-D9AB894CB076}"/>
              </a:ext>
            </a:extLst>
          </p:cNvPr>
          <p:cNvPicPr>
            <a:picLocks noChangeAspect="1"/>
          </p:cNvPicPr>
          <p:nvPr/>
        </p:nvPicPr>
        <p:blipFill>
          <a:blip r:embed="rId5"/>
          <a:stretch>
            <a:fillRect/>
          </a:stretch>
        </p:blipFill>
        <p:spPr>
          <a:xfrm>
            <a:off x="9059240" y="198051"/>
            <a:ext cx="3275101" cy="2692619"/>
          </a:xfrm>
          <a:prstGeom prst="rect">
            <a:avLst/>
          </a:prstGeom>
        </p:spPr>
      </p:pic>
      <p:pic>
        <p:nvPicPr>
          <p:cNvPr id="11" name="Picture 10">
            <a:extLst>
              <a:ext uri="{FF2B5EF4-FFF2-40B4-BE49-F238E27FC236}">
                <a16:creationId xmlns:a16="http://schemas.microsoft.com/office/drawing/2014/main" id="{62CFB296-97E9-7E58-E61C-70333E8158B2}"/>
              </a:ext>
            </a:extLst>
          </p:cNvPr>
          <p:cNvPicPr>
            <a:picLocks noChangeAspect="1"/>
          </p:cNvPicPr>
          <p:nvPr/>
        </p:nvPicPr>
        <p:blipFill>
          <a:blip r:embed="rId6"/>
          <a:stretch>
            <a:fillRect/>
          </a:stretch>
        </p:blipFill>
        <p:spPr>
          <a:xfrm>
            <a:off x="6692631" y="2890671"/>
            <a:ext cx="4640092" cy="3879780"/>
          </a:xfrm>
          <a:prstGeom prst="rect">
            <a:avLst/>
          </a:prstGeom>
        </p:spPr>
      </p:pic>
    </p:spTree>
    <p:extLst>
      <p:ext uri="{BB962C8B-B14F-4D97-AF65-F5344CB8AC3E}">
        <p14:creationId xmlns:p14="http://schemas.microsoft.com/office/powerpoint/2010/main" val="375067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90000" b="-79000"/>
          </a:stretch>
        </a:blipFill>
        <a:effectLst/>
      </p:bgPr>
    </p:bg>
    <p:spTree>
      <p:nvGrpSpPr>
        <p:cNvPr id="1" name="">
          <a:extLst>
            <a:ext uri="{FF2B5EF4-FFF2-40B4-BE49-F238E27FC236}">
              <a16:creationId xmlns:a16="http://schemas.microsoft.com/office/drawing/2014/main" id="{47729325-98F2-9F7D-23BA-6D916ACDD7EA}"/>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23BB2935-0827-63B3-178C-81B551D0A56D}"/>
              </a:ext>
            </a:extLst>
          </p:cNvPr>
          <p:cNvSpPr>
            <a:spLocks noGrp="1"/>
          </p:cNvSpPr>
          <p:nvPr>
            <p:ph type="subTitle" idx="1"/>
          </p:nvPr>
        </p:nvSpPr>
        <p:spPr>
          <a:xfrm>
            <a:off x="813261" y="953311"/>
            <a:ext cx="10879837" cy="5758775"/>
          </a:xfrm>
        </p:spPr>
        <p:txBody>
          <a:bodyPr rtlCol="0"/>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Okara is the soybean pulp remaining after filtering the extract that results from the process of extracting soy milk from Soybean (KeShun Liu, 2015). For every Kg of dry soybean made into soymilk, about 1kg of okara is generated (KeShun Liu, 2015).   It is often discarded, contributing to food waste and consequently environmental pollution.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Fresh okara contains 76–80% moisture, 2.6–4.0% protein, and other solids form the remaining component. When dried, okara contains 25.4–28.4% protein, 9.3–10.9% oil, 40.2–43.6% insoluble fiber, 12.6–14.6% soluble fiber, and 3.8–5.3% soluble carbohydrates (Van der Riet et al., 1989).</a:t>
            </a: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To control food waste resulting from soymilk extraction, there’s need to utilize the okara and this can be done by integrating it in bakery products as a major ingredient. There is a growing demand for more nutritious and sustainable ingredients in bakery products, making this an opportunity to reduce food waste and enhance the nutritional profile of baked goods.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sz="1800" kern="100" dirty="0">
                <a:solidFill>
                  <a:prstClr val="black">
                    <a:lumMod val="75000"/>
                    <a:lumOff val="25000"/>
                  </a:prstClr>
                </a:solidFill>
                <a:latin typeface="Century Gothic" panose="020B0502020202020204"/>
                <a:ea typeface="Calibri" panose="020F0502020204030204" pitchFamily="34" charset="0"/>
                <a:cs typeface="Times New Roman" panose="02020603050405020304" pitchFamily="18" charset="0"/>
              </a:rPr>
              <a:t>Okara will be sundried under a solar food drier after soymilk extraction. </a:t>
            </a:r>
            <a:r>
              <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Bakery products will be made at home using energy saving cooking methods (</a:t>
            </a:r>
            <a:r>
              <a:rPr lang="en-US" sz="1800" kern="100" dirty="0">
                <a:solidFill>
                  <a:prstClr val="black">
                    <a:lumMod val="75000"/>
                    <a:lumOff val="25000"/>
                  </a:prstClr>
                </a:solidFill>
                <a:latin typeface="Century Gothic" panose="020B0502020202020204"/>
                <a:ea typeface="Calibri" panose="020F0502020204030204" pitchFamily="34" charset="0"/>
                <a:cs typeface="Times New Roman" panose="02020603050405020304" pitchFamily="18" charset="0"/>
              </a:rPr>
              <a:t>jikokoa</a:t>
            </a:r>
            <a:r>
              <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/biogas for baking) as well as 12-hour soaking of soybean in water (as compared to boiling the soybean and using more energy while at it).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Reducing food waste is important because it leads to less garbage, contributes to reduction of greenhouse gas emissions and improves food security among communities as well as contributing towards income generation.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kumimoji="0" lang="en-US" sz="18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endParaRPr>
          </a:p>
          <a:p>
            <a:pPr rtl="0"/>
            <a:endParaRPr lang="fr" dirty="0"/>
          </a:p>
        </p:txBody>
      </p:sp>
      <p:cxnSp>
        <p:nvCxnSpPr>
          <p:cNvPr id="7" name="Connecteur droit avec flèche 6">
            <a:extLst>
              <a:ext uri="{FF2B5EF4-FFF2-40B4-BE49-F238E27FC236}">
                <a16:creationId xmlns:a16="http://schemas.microsoft.com/office/drawing/2014/main" id="{789821E5-EC34-2C6B-B865-D4688C387D74}"/>
              </a:ext>
            </a:extLst>
          </p:cNvPr>
          <p:cNvCxnSpPr/>
          <p:nvPr/>
        </p:nvCxnSpPr>
        <p:spPr>
          <a:xfrm flipV="1">
            <a:off x="6946104" y="4919668"/>
            <a:ext cx="288000" cy="2880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Sous-titre 3">
            <a:extLst>
              <a:ext uri="{FF2B5EF4-FFF2-40B4-BE49-F238E27FC236}">
                <a16:creationId xmlns:a16="http://schemas.microsoft.com/office/drawing/2014/main" id="{A9A0CA62-E56A-0F43-5CFC-1AA3D3A096E9}"/>
              </a:ext>
            </a:extLst>
          </p:cNvPr>
          <p:cNvSpPr txBox="1">
            <a:spLocks/>
          </p:cNvSpPr>
          <p:nvPr/>
        </p:nvSpPr>
        <p:spPr>
          <a:xfrm>
            <a:off x="498902" y="145914"/>
            <a:ext cx="10565476" cy="6420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b="1" dirty="0">
                <a:latin typeface="Garamond" panose="02020404030301010803" pitchFamily="18" charset="0"/>
                <a:ea typeface="Calibri" panose="020F0502020204030204" pitchFamily="34" charset="0"/>
              </a:rPr>
              <a:t>Background</a:t>
            </a:r>
            <a:endParaRPr lang="fr" sz="3600" b="1" dirty="0">
              <a:latin typeface="Garamond" panose="02020404030301010803" pitchFamily="18" charset="0"/>
            </a:endParaRPr>
          </a:p>
        </p:txBody>
      </p:sp>
    </p:spTree>
    <p:extLst>
      <p:ext uri="{BB962C8B-B14F-4D97-AF65-F5344CB8AC3E}">
        <p14:creationId xmlns:p14="http://schemas.microsoft.com/office/powerpoint/2010/main" val="35685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65000" t="7000" r="-12000" b="-5000"/>
          </a:stretch>
        </a:blipFill>
        <a:effectLst/>
      </p:bgPr>
    </p:bg>
    <p:spTree>
      <p:nvGrpSpPr>
        <p:cNvPr id="1" name="">
          <a:extLst>
            <a:ext uri="{FF2B5EF4-FFF2-40B4-BE49-F238E27FC236}">
              <a16:creationId xmlns:a16="http://schemas.microsoft.com/office/drawing/2014/main" id="{BB6DBE51-7306-625F-8332-67D4A8D92AC5}"/>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EBE6D4C8-F26E-982B-B214-B6AAF289BEC0}"/>
              </a:ext>
            </a:extLst>
          </p:cNvPr>
          <p:cNvSpPr>
            <a:spLocks noGrp="1"/>
          </p:cNvSpPr>
          <p:nvPr>
            <p:ph type="subTitle" idx="1"/>
          </p:nvPr>
        </p:nvSpPr>
        <p:spPr>
          <a:xfrm>
            <a:off x="322120" y="968812"/>
            <a:ext cx="11292706" cy="5782183"/>
          </a:xfrm>
        </p:spPr>
        <p:txBody>
          <a:bodyPr rtlCol="0"/>
          <a:lstStyle/>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Despite being highly nutritious, the okara resulting from Soymilk extraction from Soybeans is highly underutilized resulting in wastage. </a:t>
            </a:r>
          </a:p>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Previously undertaken research has explored the utilization of the okara also known as soy agushie in making soups in West Africa.</a:t>
            </a:r>
          </a:p>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 There is a lack of research exploring how these by-products can be incorporated into bakery products to enhance their nutritional value while reducing food waste. This research therefore aims at experimenting how okara can be utilized in making bakery products and assessing the acceptability of the resulting products by conducting consumer reviews through product tasting.</a:t>
            </a:r>
          </a:p>
          <a:p>
            <a:pPr marL="228600" marR="215900" algn="just">
              <a:lnSpc>
                <a:spcPct val="100000"/>
              </a:lnSpc>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fr-FR" sz="2000" dirty="0">
              <a:latin typeface="Garamond" panose="02020404030301010803" pitchFamily="18" charset="0"/>
            </a:endParaRPr>
          </a:p>
        </p:txBody>
      </p:sp>
      <p:sp>
        <p:nvSpPr>
          <p:cNvPr id="2" name="Sous-titre 3">
            <a:extLst>
              <a:ext uri="{FF2B5EF4-FFF2-40B4-BE49-F238E27FC236}">
                <a16:creationId xmlns:a16="http://schemas.microsoft.com/office/drawing/2014/main" id="{98D9A58F-4965-14BC-E156-94AACBA47917}"/>
              </a:ext>
            </a:extLst>
          </p:cNvPr>
          <p:cNvSpPr txBox="1">
            <a:spLocks/>
          </p:cNvSpPr>
          <p:nvPr/>
        </p:nvSpPr>
        <p:spPr>
          <a:xfrm>
            <a:off x="813262" y="421875"/>
            <a:ext cx="10565476" cy="3573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b="1" dirty="0">
                <a:latin typeface="Garamond" panose="02020404030301010803" pitchFamily="18" charset="0"/>
                <a:ea typeface="Calibri" panose="020F0502020204030204" pitchFamily="34" charset="0"/>
              </a:rPr>
              <a:t>Problem statement</a:t>
            </a:r>
            <a:endParaRPr lang="fr" sz="3600" b="1" dirty="0">
              <a:latin typeface="Garamond" panose="02020404030301010803" pitchFamily="18" charset="0"/>
            </a:endParaRPr>
          </a:p>
        </p:txBody>
      </p:sp>
    </p:spTree>
    <p:extLst>
      <p:ext uri="{BB962C8B-B14F-4D97-AF65-F5344CB8AC3E}">
        <p14:creationId xmlns:p14="http://schemas.microsoft.com/office/powerpoint/2010/main" val="133396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000" t="49000" r="71000" b="1000"/>
          </a:stretch>
        </a:blipFill>
        <a:effectLst/>
      </p:bgPr>
    </p:bg>
    <p:spTree>
      <p:nvGrpSpPr>
        <p:cNvPr id="1" name="">
          <a:extLst>
            <a:ext uri="{FF2B5EF4-FFF2-40B4-BE49-F238E27FC236}">
              <a16:creationId xmlns:a16="http://schemas.microsoft.com/office/drawing/2014/main" id="{18D78F25-A9F6-6365-E229-FD0D9D096006}"/>
            </a:ext>
          </a:extLst>
        </p:cNvPr>
        <p:cNvGrpSpPr/>
        <p:nvPr/>
      </p:nvGrpSpPr>
      <p:grpSpPr>
        <a:xfrm>
          <a:off x="0" y="0"/>
          <a:ext cx="0" cy="0"/>
          <a:chOff x="0" y="0"/>
          <a:chExt cx="0" cy="0"/>
        </a:xfrm>
      </p:grpSpPr>
      <p:sp>
        <p:nvSpPr>
          <p:cNvPr id="3" name="Sous-titre 3">
            <a:extLst>
              <a:ext uri="{FF2B5EF4-FFF2-40B4-BE49-F238E27FC236}">
                <a16:creationId xmlns:a16="http://schemas.microsoft.com/office/drawing/2014/main" id="{8284010A-F14A-606B-C876-60A150824FA8}"/>
              </a:ext>
            </a:extLst>
          </p:cNvPr>
          <p:cNvSpPr txBox="1">
            <a:spLocks/>
          </p:cNvSpPr>
          <p:nvPr/>
        </p:nvSpPr>
        <p:spPr>
          <a:xfrm>
            <a:off x="982495" y="275304"/>
            <a:ext cx="11045382" cy="64696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8900" marR="215900" algn="ctr">
              <a:lnSpc>
                <a:spcPct val="100000"/>
              </a:lnSpc>
            </a:pPr>
            <a:r>
              <a:rPr lang="en-US" b="1" kern="100" dirty="0">
                <a:solidFill>
                  <a:srgbClr val="1C4C3C"/>
                </a:solidFill>
                <a:latin typeface="Garamond" panose="02020404030301010803" pitchFamily="18" charset="0"/>
                <a:cs typeface="Times New Roman" panose="02020603050405020304" pitchFamily="18" charset="0"/>
              </a:rPr>
              <a:t>Objectives</a:t>
            </a:r>
          </a:p>
          <a:p>
            <a:pPr marL="603250" marR="215900" indent="-514350" algn="just">
              <a:lnSpc>
                <a:spcPct val="100000"/>
              </a:lnSpc>
              <a:buAutoNum type="romanLcParenBoth"/>
            </a:pPr>
            <a:endParaRPr lang="en-US" kern="100" dirty="0">
              <a:solidFill>
                <a:schemeClr val="tx1"/>
              </a:solidFill>
              <a:latin typeface="Garamond" panose="02020404030301010803" pitchFamily="18" charset="0"/>
              <a:cs typeface="Times New Roman" panose="02020603050405020304" pitchFamily="18" charset="0"/>
            </a:endParaRPr>
          </a:p>
          <a:p>
            <a:pPr marL="603250" marR="215900" indent="-514350" algn="just">
              <a:lnSpc>
                <a:spcPct val="100000"/>
              </a:lnSpc>
              <a:buAutoNum type="romanLcParenBoth"/>
            </a:pPr>
            <a:r>
              <a:rPr lang="en-US" kern="100" dirty="0">
                <a:solidFill>
                  <a:schemeClr val="tx1"/>
                </a:solidFill>
                <a:latin typeface="Garamond" panose="02020404030301010803" pitchFamily="18" charset="0"/>
                <a:cs typeface="Times New Roman" panose="02020603050405020304" pitchFamily="18" charset="0"/>
              </a:rPr>
              <a:t>Evaluating the nutritional content of okara to determine its suitability in making bakery products such as muffins and cookies. </a:t>
            </a:r>
          </a:p>
          <a:p>
            <a:pPr marL="603250" marR="215900" indent="-514350" algn="just">
              <a:lnSpc>
                <a:spcPct val="100000"/>
              </a:lnSpc>
              <a:buAutoNum type="romanLcParenBoth"/>
            </a:pPr>
            <a:r>
              <a:rPr lang="en-US" kern="100" dirty="0">
                <a:solidFill>
                  <a:schemeClr val="tx1"/>
                </a:solidFill>
                <a:latin typeface="Garamond" panose="02020404030301010803" pitchFamily="18" charset="0"/>
                <a:cs typeface="Times New Roman" panose="02020603050405020304" pitchFamily="18" charset="0"/>
              </a:rPr>
              <a:t>To evaluate the consumer acceptance of bakery products made with okara.</a:t>
            </a:r>
          </a:p>
          <a:p>
            <a:pPr marL="603250" marR="215900" indent="-514350" algn="just">
              <a:lnSpc>
                <a:spcPct val="100000"/>
              </a:lnSpc>
              <a:buAutoNum type="romanLcParenBoth"/>
            </a:pPr>
            <a:r>
              <a:rPr lang="en-US" kern="100" dirty="0">
                <a:solidFill>
                  <a:schemeClr val="tx1"/>
                </a:solidFill>
                <a:latin typeface="Garamond" panose="02020404030301010803" pitchFamily="18" charset="0"/>
                <a:cs typeface="Times New Roman" panose="02020603050405020304" pitchFamily="18" charset="0"/>
              </a:rPr>
              <a:t>Assess the level of food waste avoided with effective utilization of okara</a:t>
            </a:r>
            <a:endParaRPr lang="fr-FR" kern="100" dirty="0">
              <a:solidFill>
                <a:schemeClr val="tx1"/>
              </a:solidFill>
              <a:latin typeface="Garamond" panose="02020404030301010803"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4F0ADD7-8DEB-EABF-4995-04602CEE9F8B}"/>
              </a:ext>
            </a:extLst>
          </p:cNvPr>
          <p:cNvSpPr/>
          <p:nvPr/>
        </p:nvSpPr>
        <p:spPr>
          <a:xfrm flipH="1">
            <a:off x="0" y="0"/>
            <a:ext cx="797668" cy="6858000"/>
          </a:xfrm>
          <a:prstGeom prst="rect">
            <a:avLst/>
          </a:prstGeom>
          <a:ln>
            <a:solidFill>
              <a:srgbClr val="8FA9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ous-titre 3">
            <a:extLst>
              <a:ext uri="{FF2B5EF4-FFF2-40B4-BE49-F238E27FC236}">
                <a16:creationId xmlns:a16="http://schemas.microsoft.com/office/drawing/2014/main" id="{A6D6BE5D-B862-8321-7750-4711B7AE80E0}"/>
              </a:ext>
            </a:extLst>
          </p:cNvPr>
          <p:cNvSpPr txBox="1">
            <a:spLocks/>
          </p:cNvSpPr>
          <p:nvPr/>
        </p:nvSpPr>
        <p:spPr>
          <a:xfrm>
            <a:off x="310714" y="1079770"/>
            <a:ext cx="1605635" cy="4377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8900" marR="215900" algn="just">
              <a:lnSpc>
                <a:spcPct val="150000"/>
              </a:lnSpc>
            </a:pPr>
            <a:endParaRPr lang="fr-FR" kern="100" dirty="0">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981436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90000" b="-79000"/>
          </a:stretch>
        </a:blipFill>
        <a:effectLst/>
      </p:bgPr>
    </p:bg>
    <p:spTree>
      <p:nvGrpSpPr>
        <p:cNvPr id="1" name="">
          <a:extLst>
            <a:ext uri="{FF2B5EF4-FFF2-40B4-BE49-F238E27FC236}">
              <a16:creationId xmlns:a16="http://schemas.microsoft.com/office/drawing/2014/main" id="{546A3008-C5E0-B885-AFF2-2E8AC1DA73DA}"/>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EFB69D77-9196-1959-A6BB-4452A2E2A7B9}"/>
              </a:ext>
            </a:extLst>
          </p:cNvPr>
          <p:cNvSpPr>
            <a:spLocks noGrp="1"/>
          </p:cNvSpPr>
          <p:nvPr>
            <p:ph type="subTitle" idx="1"/>
          </p:nvPr>
        </p:nvSpPr>
        <p:spPr>
          <a:xfrm>
            <a:off x="155644" y="749030"/>
            <a:ext cx="11838560" cy="5340485"/>
          </a:xfrm>
        </p:spPr>
        <p:txBody>
          <a:bodyPr rtlCol="0"/>
          <a:lstStyle/>
          <a:p>
            <a:pPr marL="342900" marR="0" lvl="0" indent="-342900" algn="l" defTabSz="457200" rtl="0" eaLnBrk="1" fontAlgn="auto" latinLnBrk="0" hangingPunct="1">
              <a:lnSpc>
                <a:spcPct val="107000"/>
              </a:lnSpc>
              <a:spcBef>
                <a:spcPts val="1000"/>
              </a:spcBef>
              <a:spcAft>
                <a:spcPts val="800"/>
              </a:spcAft>
              <a:buClr>
                <a:srgbClr val="A53010"/>
              </a:buClr>
              <a:buSzPts val="1000"/>
              <a:buFont typeface="Symbol" panose="05050102010706020507" pitchFamily="18" charset="2"/>
              <a:buChar char=""/>
              <a:tabLst>
                <a:tab pos="457200" algn="l"/>
              </a:tabLst>
              <a:defRPr/>
            </a:pPr>
            <a:r>
              <a:rPr kumimoji="0" lang="en-US" b="1" i="0" u="none" strike="noStrike" kern="100" cap="none" spc="0" normalizeH="0" baseline="0" noProof="0" dirty="0">
                <a:ln>
                  <a:noFill/>
                </a:ln>
                <a:solidFill>
                  <a:prstClr val="black">
                    <a:lumMod val="75000"/>
                    <a:lumOff val="25000"/>
                  </a:prstClr>
                </a:solidFill>
                <a:effectLst/>
                <a:uLnTx/>
                <a:uFillTx/>
                <a:latin typeface="Garamond" panose="02020404030301010803" pitchFamily="18" charset="0"/>
                <a:ea typeface="Calibri" panose="020F0502020204030204" pitchFamily="34" charset="0"/>
                <a:cs typeface="Times New Roman" panose="02020603050405020304" pitchFamily="18" charset="0"/>
              </a:rPr>
              <a:t>Nutritional Analysis:</a:t>
            </a:r>
            <a:r>
              <a:rPr kumimoji="0" lang="en-US" b="0" i="0" u="none" strike="noStrike" kern="100" cap="none" spc="0" normalizeH="0" baseline="0" noProof="0" dirty="0">
                <a:ln>
                  <a:noFill/>
                </a:ln>
                <a:solidFill>
                  <a:prstClr val="black">
                    <a:lumMod val="75000"/>
                    <a:lumOff val="25000"/>
                  </a:prstClr>
                </a:solidFill>
                <a:effectLst/>
                <a:uLnTx/>
                <a:uFillTx/>
                <a:latin typeface="Garamond" panose="02020404030301010803" pitchFamily="18" charset="0"/>
                <a:ea typeface="Calibri" panose="020F0502020204030204" pitchFamily="34" charset="0"/>
                <a:cs typeface="Times New Roman" panose="02020603050405020304" pitchFamily="18" charset="0"/>
              </a:rPr>
              <a:t> Okara will be analyzed for its protein, fiber, mineral, and antioxidant content which will be used to indicate the nutritional content of the final products.  Bakery products will be made with varying amounts of okara (5%, 10% and 15% of total weight). </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Symbol" panose="05050102010706020507" pitchFamily="18" charset="2"/>
              <a:buChar char=""/>
              <a:tabLst>
                <a:tab pos="457200" algn="l"/>
              </a:tabLst>
              <a:defRPr/>
            </a:pPr>
            <a:r>
              <a:rPr kumimoji="0" lang="en-US" b="1" i="0" u="none" strike="noStrike" kern="100" cap="none" spc="0" normalizeH="0" baseline="0" noProof="0" dirty="0">
                <a:ln>
                  <a:noFill/>
                </a:ln>
                <a:solidFill>
                  <a:prstClr val="black">
                    <a:lumMod val="75000"/>
                    <a:lumOff val="25000"/>
                  </a:prstClr>
                </a:solidFill>
                <a:effectLst/>
                <a:uLnTx/>
                <a:uFillTx/>
                <a:latin typeface="Garamond" panose="02020404030301010803" pitchFamily="18" charset="0"/>
                <a:ea typeface="Calibri" panose="020F0502020204030204" pitchFamily="34" charset="0"/>
                <a:cs typeface="Times New Roman" panose="02020603050405020304" pitchFamily="18" charset="0"/>
              </a:rPr>
              <a:t>Organoleptic Evaluation:</a:t>
            </a:r>
            <a:r>
              <a:rPr kumimoji="0" lang="en-US" b="0" i="0" u="none" strike="noStrike" kern="100" cap="none" spc="0" normalizeH="0" baseline="0" noProof="0" dirty="0">
                <a:ln>
                  <a:noFill/>
                </a:ln>
                <a:solidFill>
                  <a:prstClr val="black">
                    <a:lumMod val="75000"/>
                    <a:lumOff val="25000"/>
                  </a:prstClr>
                </a:solidFill>
                <a:effectLst/>
                <a:uLnTx/>
                <a:uFillTx/>
                <a:latin typeface="Garamond" panose="02020404030301010803" pitchFamily="18" charset="0"/>
                <a:ea typeface="Calibri" panose="020F0502020204030204" pitchFamily="34" charset="0"/>
                <a:cs typeface="Times New Roman" panose="02020603050405020304" pitchFamily="18" charset="0"/>
              </a:rPr>
              <a:t> A panel will be conducted with a group of consumers to assess the taste, texture, and overall acceptance of the bakery products. The consumers will do this by responding to a questionnaire rating the different perspectives on a Likert Scale with ratings of 1-10.</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Symbol" panose="05050102010706020507" pitchFamily="18" charset="2"/>
              <a:buChar char=""/>
              <a:tabLst>
                <a:tab pos="457200" algn="l"/>
              </a:tabLst>
              <a:defRPr/>
            </a:pPr>
            <a:r>
              <a:rPr kumimoji="0" lang="en-US" b="1" i="0" u="none" strike="noStrike" kern="100" cap="none" spc="0" normalizeH="0" baseline="0" noProof="0" dirty="0">
                <a:ln>
                  <a:noFill/>
                </a:ln>
                <a:solidFill>
                  <a:prstClr val="black">
                    <a:lumMod val="75000"/>
                    <a:lumOff val="25000"/>
                  </a:prstClr>
                </a:solidFill>
                <a:effectLst/>
                <a:uLnTx/>
                <a:uFillTx/>
                <a:latin typeface="Garamond" panose="02020404030301010803" pitchFamily="18" charset="0"/>
                <a:ea typeface="Calibri" panose="020F0502020204030204" pitchFamily="34" charset="0"/>
                <a:cs typeface="Times New Roman" panose="02020603050405020304" pitchFamily="18" charset="0"/>
              </a:rPr>
              <a:t>Waste and Sustainability Assessment:</a:t>
            </a:r>
            <a:r>
              <a:rPr kumimoji="0" lang="en-US" b="0" i="0" u="none" strike="noStrike" kern="100" cap="none" spc="0" normalizeH="0" baseline="0" noProof="0" dirty="0">
                <a:ln>
                  <a:noFill/>
                </a:ln>
                <a:solidFill>
                  <a:prstClr val="black">
                    <a:lumMod val="75000"/>
                    <a:lumOff val="25000"/>
                  </a:prstClr>
                </a:solidFill>
                <a:effectLst/>
                <a:uLnTx/>
                <a:uFillTx/>
                <a:latin typeface="Garamond" panose="02020404030301010803" pitchFamily="18" charset="0"/>
                <a:ea typeface="Calibri" panose="020F0502020204030204" pitchFamily="34" charset="0"/>
                <a:cs typeface="Times New Roman" panose="02020603050405020304" pitchFamily="18" charset="0"/>
              </a:rPr>
              <a:t> Based on the amount of okara obtained per kg of soybean processed and the resulting soymilk, this data will provide a background to quantify the reduction in waste from soybean processing and determine the environmental impact of using soy by-products compared to traditional bakery ingredients.</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2" name="Sous-titre 3">
            <a:extLst>
              <a:ext uri="{FF2B5EF4-FFF2-40B4-BE49-F238E27FC236}">
                <a16:creationId xmlns:a16="http://schemas.microsoft.com/office/drawing/2014/main" id="{C5E4324C-3D5A-3117-BBDB-C1EDF368D377}"/>
              </a:ext>
            </a:extLst>
          </p:cNvPr>
          <p:cNvSpPr txBox="1">
            <a:spLocks/>
          </p:cNvSpPr>
          <p:nvPr/>
        </p:nvSpPr>
        <p:spPr>
          <a:xfrm>
            <a:off x="688382" y="0"/>
            <a:ext cx="10565476" cy="5544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buNone/>
            </a:pPr>
            <a:r>
              <a:rPr lang="en-US" sz="2800" b="1" kern="100" dirty="0">
                <a:effectLst/>
                <a:latin typeface="Garamond" panose="02020404030301010803" pitchFamily="18" charset="0"/>
              </a:rPr>
              <a:t>Data collection</a:t>
            </a:r>
            <a:endParaRPr lang="fr-FR" sz="2800" b="1" kern="100" dirty="0">
              <a:effectLst/>
              <a:latin typeface="Garamond" panose="02020404030301010803" pitchFamily="18" charset="0"/>
            </a:endParaRPr>
          </a:p>
        </p:txBody>
      </p:sp>
      <p:sp>
        <p:nvSpPr>
          <p:cNvPr id="6" name="Sous-titre 3">
            <a:extLst>
              <a:ext uri="{FF2B5EF4-FFF2-40B4-BE49-F238E27FC236}">
                <a16:creationId xmlns:a16="http://schemas.microsoft.com/office/drawing/2014/main" id="{ED1423F2-077F-64FE-56FB-CA2E75CFFAEE}"/>
              </a:ext>
            </a:extLst>
          </p:cNvPr>
          <p:cNvSpPr txBox="1">
            <a:spLocks/>
          </p:cNvSpPr>
          <p:nvPr/>
        </p:nvSpPr>
        <p:spPr>
          <a:xfrm>
            <a:off x="62346" y="5945498"/>
            <a:ext cx="12077700" cy="8917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215900" indent="-342900" algn="just">
              <a:lnSpc>
                <a:spcPct val="150000"/>
              </a:lnSpc>
              <a:buFont typeface="Wingdings" panose="05000000000000000000" pitchFamily="2" charset="2"/>
              <a:buChar char="q"/>
            </a:pPr>
            <a:endParaRPr lang="fr-FR" kern="100" dirty="0">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93011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90000" b="-79000"/>
          </a:stretch>
        </a:blipFill>
        <a:effectLst/>
      </p:bgPr>
    </p:bg>
    <p:spTree>
      <p:nvGrpSpPr>
        <p:cNvPr id="1" name="">
          <a:extLst>
            <a:ext uri="{FF2B5EF4-FFF2-40B4-BE49-F238E27FC236}">
              <a16:creationId xmlns:a16="http://schemas.microsoft.com/office/drawing/2014/main" id="{051C1D27-29E4-3CD8-BE75-691BCF9393A9}"/>
            </a:ext>
          </a:extLst>
        </p:cNvPr>
        <p:cNvGrpSpPr/>
        <p:nvPr/>
      </p:nvGrpSpPr>
      <p:grpSpPr>
        <a:xfrm>
          <a:off x="0" y="0"/>
          <a:ext cx="0" cy="0"/>
          <a:chOff x="0" y="0"/>
          <a:chExt cx="0" cy="0"/>
        </a:xfrm>
      </p:grpSpPr>
      <p:sp>
        <p:nvSpPr>
          <p:cNvPr id="2" name="Sous-titre 3">
            <a:extLst>
              <a:ext uri="{FF2B5EF4-FFF2-40B4-BE49-F238E27FC236}">
                <a16:creationId xmlns:a16="http://schemas.microsoft.com/office/drawing/2014/main" id="{42553440-442C-4C07-3B4B-56C1BC3A8B46}"/>
              </a:ext>
            </a:extLst>
          </p:cNvPr>
          <p:cNvSpPr txBox="1">
            <a:spLocks/>
          </p:cNvSpPr>
          <p:nvPr/>
        </p:nvSpPr>
        <p:spPr>
          <a:xfrm>
            <a:off x="813262" y="116733"/>
            <a:ext cx="10565476" cy="8073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buNone/>
            </a:pPr>
            <a:r>
              <a:rPr lang="fr-FR" sz="2800" b="1" kern="100" dirty="0">
                <a:effectLst/>
                <a:latin typeface="Garamond" panose="02020404030301010803" pitchFamily="18" charset="0"/>
              </a:rPr>
              <a:t>Data Analysis</a:t>
            </a:r>
          </a:p>
        </p:txBody>
      </p:sp>
      <p:sp>
        <p:nvSpPr>
          <p:cNvPr id="3" name="ZoneTexte 2">
            <a:extLst>
              <a:ext uri="{FF2B5EF4-FFF2-40B4-BE49-F238E27FC236}">
                <a16:creationId xmlns:a16="http://schemas.microsoft.com/office/drawing/2014/main" id="{F50B78CB-40C8-56B7-7513-732BFE5EEFC8}"/>
              </a:ext>
            </a:extLst>
          </p:cNvPr>
          <p:cNvSpPr txBox="1"/>
          <p:nvPr/>
        </p:nvSpPr>
        <p:spPr>
          <a:xfrm>
            <a:off x="813262" y="1400656"/>
            <a:ext cx="10840435" cy="5219378"/>
          </a:xfrm>
          <a:prstGeom prst="rect">
            <a:avLst/>
          </a:prstGeom>
          <a:noFill/>
        </p:spPr>
        <p:txBody>
          <a:bodyPr wrap="square" rtlCol="0">
            <a:spAutoFit/>
          </a:bodyPr>
          <a:lstStyle/>
          <a:p>
            <a:pPr marR="0" lvl="0" algn="l" defTabSz="457200" rtl="0" eaLnBrk="1" fontAlgn="auto" latinLnBrk="0" hangingPunct="1">
              <a:lnSpc>
                <a:spcPct val="107000"/>
              </a:lnSpc>
              <a:spcBef>
                <a:spcPts val="1000"/>
              </a:spcBef>
              <a:spcAft>
                <a:spcPts val="800"/>
              </a:spcAft>
              <a:buClr>
                <a:srgbClr val="A53010"/>
              </a:buClr>
              <a:buSzPts val="1000"/>
              <a:tabLst>
                <a:tab pos="457200" algn="l"/>
              </a:tabLst>
              <a:defRPr/>
            </a:pPr>
            <a:r>
              <a:rPr kumimoji="0" lang="en-US" sz="1900" b="1"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Data Analysis</a:t>
            </a:r>
          </a:p>
          <a:p>
            <a:pPr marL="0" marR="0" lvl="0" indent="0" algn="l" defTabSz="457200" rtl="0" eaLnBrk="1" fontAlgn="auto" latinLnBrk="0" hangingPunct="1">
              <a:lnSpc>
                <a:spcPct val="107000"/>
              </a:lnSpc>
              <a:spcBef>
                <a:spcPts val="1000"/>
              </a:spcBef>
              <a:spcAft>
                <a:spcPts val="800"/>
              </a:spcAft>
              <a:buClr>
                <a:srgbClr val="A53010"/>
              </a:buClr>
              <a:buSzPts val="1000"/>
              <a:buFont typeface="Wingdings 3" charset="2"/>
              <a:buNone/>
              <a:tabLst>
                <a:tab pos="457200" algn="l"/>
              </a:tabLst>
              <a:defRPr/>
            </a:pPr>
            <a:r>
              <a:rPr kumimoji="0" lang="en-US" sz="19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Statistical tests will be used to compare nutritional data to determine significant differences in nutrient content between okara integrated flour and plain wheat flour.</a:t>
            </a:r>
          </a:p>
          <a:p>
            <a:pPr marL="0" marR="0" lvl="0" indent="0" algn="l" defTabSz="457200" rtl="0" eaLnBrk="1" fontAlgn="auto" latinLnBrk="0" hangingPunct="1">
              <a:lnSpc>
                <a:spcPct val="107000"/>
              </a:lnSpc>
              <a:spcBef>
                <a:spcPts val="1000"/>
              </a:spcBef>
              <a:spcAft>
                <a:spcPts val="800"/>
              </a:spcAft>
              <a:buClr>
                <a:srgbClr val="A53010"/>
              </a:buClr>
              <a:buSzPts val="1000"/>
              <a:buFont typeface="Wingdings 3" charset="2"/>
              <a:buNone/>
              <a:tabLst>
                <a:tab pos="457200" algn="l"/>
              </a:tabLst>
              <a:defRPr/>
            </a:pPr>
            <a:r>
              <a:rPr kumimoji="0" lang="en-US" sz="19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Organoleptic evaluation results will be analyzed using consumer preference rankings and statistical analysis.</a:t>
            </a:r>
          </a:p>
          <a:p>
            <a:pPr marL="0" marR="0" lvl="0" indent="0" algn="l" defTabSz="457200" rtl="0" eaLnBrk="1" fontAlgn="auto" latinLnBrk="0" hangingPunct="1">
              <a:lnSpc>
                <a:spcPct val="107000"/>
              </a:lnSpc>
              <a:spcBef>
                <a:spcPts val="1000"/>
              </a:spcBef>
              <a:spcAft>
                <a:spcPts val="800"/>
              </a:spcAft>
              <a:buClr>
                <a:srgbClr val="A53010"/>
              </a:buClr>
              <a:buSzPts val="1000"/>
              <a:buFont typeface="Wingdings 3" charset="2"/>
              <a:buNone/>
              <a:tabLst>
                <a:tab pos="457200" algn="l"/>
              </a:tabLst>
              <a:defRPr/>
            </a:pPr>
            <a:r>
              <a:rPr kumimoji="0" lang="en-US" sz="1900" b="0" i="0" u="none" strike="noStrike" kern="100" cap="none" spc="0" normalizeH="0" baseline="0" noProof="0" dirty="0">
                <a:ln>
                  <a:noFill/>
                </a:ln>
                <a:solidFill>
                  <a:prstClr val="black">
                    <a:lumMod val="75000"/>
                    <a:lumOff val="25000"/>
                  </a:prstClr>
                </a:solidFill>
                <a:effectLst/>
                <a:uLnTx/>
                <a:uFillTx/>
                <a:latin typeface="Century Gothic" panose="020B0502020202020204"/>
                <a:ea typeface="Calibri" panose="020F0502020204030204" pitchFamily="34" charset="0"/>
                <a:cs typeface="Times New Roman" panose="02020603050405020304" pitchFamily="18" charset="0"/>
              </a:rPr>
              <a:t>Environmental impact will be analyzed in terms of waste reduction and resource utilization</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Wingdings" panose="05000000000000000000" pitchFamily="2" charset="2"/>
              <a:buChar char="v"/>
              <a:tabLst>
                <a:tab pos="457200" algn="l"/>
              </a:tabLst>
              <a:defRPr/>
            </a:pPr>
            <a:r>
              <a:rPr lang="en-US" sz="1900" kern="100" dirty="0">
                <a:solidFill>
                  <a:prstClr val="black">
                    <a:lumMod val="75000"/>
                    <a:lumOff val="25000"/>
                  </a:prstClr>
                </a:solidFill>
                <a:latin typeface="Century Gothic" panose="020B0502020202020204"/>
                <a:cs typeface="Times New Roman" panose="02020603050405020304" pitchFamily="18" charset="0"/>
              </a:rPr>
              <a:t>Currently doing proposal review with my supervisor. Proposal differentiation already completed.</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Wingdings" panose="05000000000000000000" pitchFamily="2" charset="2"/>
              <a:buChar char="v"/>
              <a:tabLst>
                <a:tab pos="457200" algn="l"/>
              </a:tabLst>
              <a:defRPr/>
            </a:pPr>
            <a:r>
              <a:rPr lang="en-US" sz="1900" kern="100" dirty="0">
                <a:solidFill>
                  <a:prstClr val="black">
                    <a:lumMod val="75000"/>
                    <a:lumOff val="25000"/>
                  </a:prstClr>
                </a:solidFill>
                <a:latin typeface="Century Gothic" panose="020B0502020202020204"/>
                <a:cs typeface="Times New Roman" panose="02020603050405020304" pitchFamily="18" charset="0"/>
              </a:rPr>
              <a:t>To commence nutritional analysis in October 2025</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Wingdings" panose="05000000000000000000" pitchFamily="2" charset="2"/>
              <a:buChar char="v"/>
              <a:tabLst>
                <a:tab pos="457200" algn="l"/>
              </a:tabLst>
              <a:defRPr/>
            </a:pPr>
            <a:r>
              <a:rPr lang="en-US" sz="1900" kern="100" dirty="0">
                <a:solidFill>
                  <a:prstClr val="black">
                    <a:lumMod val="75000"/>
                    <a:lumOff val="25000"/>
                  </a:prstClr>
                </a:solidFill>
                <a:latin typeface="Century Gothic" panose="020B0502020202020204"/>
                <a:cs typeface="Times New Roman" panose="02020603050405020304" pitchFamily="18" charset="0"/>
              </a:rPr>
              <a:t>Organoleptic analysis to be done in December 2025 &amp; January 2026</a:t>
            </a:r>
          </a:p>
          <a:p>
            <a:pPr marL="0" marR="0" lvl="0" indent="0" algn="l" defTabSz="457200" rtl="0" eaLnBrk="1" fontAlgn="auto" latinLnBrk="0" hangingPunct="1">
              <a:lnSpc>
                <a:spcPct val="107000"/>
              </a:lnSpc>
              <a:spcBef>
                <a:spcPts val="1000"/>
              </a:spcBef>
              <a:spcAft>
                <a:spcPts val="800"/>
              </a:spcAft>
              <a:buClr>
                <a:srgbClr val="A53010"/>
              </a:buClr>
              <a:buSzPts val="1000"/>
              <a:buFont typeface="Wingdings 3" charset="2"/>
              <a:buNone/>
              <a:tabLst>
                <a:tab pos="457200" algn="l"/>
              </a:tabLst>
              <a:defRPr/>
            </a:pPr>
            <a:endParaRPr lang="en-GB" sz="2400" dirty="0">
              <a:latin typeface="Garamond" panose="02020404030301010803" pitchFamily="18" charset="0"/>
            </a:endParaRPr>
          </a:p>
        </p:txBody>
      </p:sp>
    </p:spTree>
    <p:extLst>
      <p:ext uri="{BB962C8B-B14F-4D97-AF65-F5344CB8AC3E}">
        <p14:creationId xmlns:p14="http://schemas.microsoft.com/office/powerpoint/2010/main" val="174899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0" b="-79000"/>
          </a:stretch>
        </a:blipFill>
        <a:effectLst/>
      </p:bgPr>
    </p:bg>
    <p:spTree>
      <p:nvGrpSpPr>
        <p:cNvPr id="1" name="">
          <a:extLst>
            <a:ext uri="{FF2B5EF4-FFF2-40B4-BE49-F238E27FC236}">
              <a16:creationId xmlns:a16="http://schemas.microsoft.com/office/drawing/2014/main" id="{929DE538-0F59-6B5B-E9E4-A1AD988A1506}"/>
            </a:ext>
          </a:extLst>
        </p:cNvPr>
        <p:cNvGrpSpPr/>
        <p:nvPr/>
      </p:nvGrpSpPr>
      <p:grpSpPr>
        <a:xfrm>
          <a:off x="0" y="0"/>
          <a:ext cx="0" cy="0"/>
          <a:chOff x="0" y="0"/>
          <a:chExt cx="0" cy="0"/>
        </a:xfrm>
      </p:grpSpPr>
      <p:sp>
        <p:nvSpPr>
          <p:cNvPr id="2" name="Sous-titre 3">
            <a:extLst>
              <a:ext uri="{FF2B5EF4-FFF2-40B4-BE49-F238E27FC236}">
                <a16:creationId xmlns:a16="http://schemas.microsoft.com/office/drawing/2014/main" id="{17A24F52-A556-E499-37AA-A9381655D347}"/>
              </a:ext>
            </a:extLst>
          </p:cNvPr>
          <p:cNvSpPr txBox="1">
            <a:spLocks/>
          </p:cNvSpPr>
          <p:nvPr/>
        </p:nvSpPr>
        <p:spPr>
          <a:xfrm>
            <a:off x="813262" y="116733"/>
            <a:ext cx="10565476" cy="8073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pPr>
            <a:r>
              <a:rPr lang="fr-FR" sz="2800" b="1" kern="100" dirty="0">
                <a:latin typeface="Garamond" panose="02020404030301010803" pitchFamily="18" charset="0"/>
              </a:rPr>
              <a:t>How far with the research and next steps</a:t>
            </a:r>
          </a:p>
        </p:txBody>
      </p:sp>
      <p:sp>
        <p:nvSpPr>
          <p:cNvPr id="3" name="ZoneTexte 2">
            <a:extLst>
              <a:ext uri="{FF2B5EF4-FFF2-40B4-BE49-F238E27FC236}">
                <a16:creationId xmlns:a16="http://schemas.microsoft.com/office/drawing/2014/main" id="{CED5C6FD-A2EB-5FCC-EC5E-FD8F32FE4864}"/>
              </a:ext>
            </a:extLst>
          </p:cNvPr>
          <p:cNvSpPr txBox="1"/>
          <p:nvPr/>
        </p:nvSpPr>
        <p:spPr>
          <a:xfrm>
            <a:off x="813262" y="1400656"/>
            <a:ext cx="10840435" cy="2418996"/>
          </a:xfrm>
          <a:prstGeom prst="rect">
            <a:avLst/>
          </a:prstGeom>
          <a:noFill/>
        </p:spPr>
        <p:txBody>
          <a:bodyPr wrap="square" rtlCol="0">
            <a:spAutoFit/>
          </a:bodyPr>
          <a:lstStyle/>
          <a:p>
            <a:pPr marL="342900" marR="0" lvl="0" indent="-342900" algn="l" defTabSz="457200" rtl="0" eaLnBrk="1" fontAlgn="auto" latinLnBrk="0" hangingPunct="1">
              <a:lnSpc>
                <a:spcPct val="107000"/>
              </a:lnSpc>
              <a:spcBef>
                <a:spcPts val="1000"/>
              </a:spcBef>
              <a:spcAft>
                <a:spcPts val="800"/>
              </a:spcAft>
              <a:buClr>
                <a:srgbClr val="A53010"/>
              </a:buClr>
              <a:buSzPts val="1000"/>
              <a:buFont typeface="Wingdings" panose="05000000000000000000" pitchFamily="2" charset="2"/>
              <a:buChar char="v"/>
              <a:tabLst>
                <a:tab pos="457200" algn="l"/>
              </a:tabLst>
              <a:defRPr/>
            </a:pPr>
            <a:r>
              <a:rPr lang="en-US" sz="1900" kern="100" dirty="0">
                <a:solidFill>
                  <a:prstClr val="black">
                    <a:lumMod val="75000"/>
                    <a:lumOff val="25000"/>
                  </a:prstClr>
                </a:solidFill>
                <a:latin typeface="Century Gothic" panose="020B0502020202020204"/>
                <a:cs typeface="Times New Roman" panose="02020603050405020304" pitchFamily="18" charset="0"/>
              </a:rPr>
              <a:t>Currently doing proposal review with my supervisor. Proposal differentiation done in June 2025.</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Wingdings" panose="05000000000000000000" pitchFamily="2" charset="2"/>
              <a:buChar char="v"/>
              <a:tabLst>
                <a:tab pos="457200" algn="l"/>
              </a:tabLst>
              <a:defRPr/>
            </a:pPr>
            <a:r>
              <a:rPr lang="en-US" sz="1900" kern="100" dirty="0">
                <a:solidFill>
                  <a:prstClr val="black">
                    <a:lumMod val="75000"/>
                    <a:lumOff val="25000"/>
                  </a:prstClr>
                </a:solidFill>
                <a:latin typeface="Century Gothic" panose="020B0502020202020204"/>
                <a:cs typeface="Times New Roman" panose="02020603050405020304" pitchFamily="18" charset="0"/>
              </a:rPr>
              <a:t>To commence nutritional analysis in October 2025</a:t>
            </a:r>
          </a:p>
          <a:p>
            <a:pPr marL="342900" marR="0" lvl="0" indent="-342900" algn="l" defTabSz="457200" rtl="0" eaLnBrk="1" fontAlgn="auto" latinLnBrk="0" hangingPunct="1">
              <a:lnSpc>
                <a:spcPct val="107000"/>
              </a:lnSpc>
              <a:spcBef>
                <a:spcPts val="1000"/>
              </a:spcBef>
              <a:spcAft>
                <a:spcPts val="800"/>
              </a:spcAft>
              <a:buClr>
                <a:srgbClr val="A53010"/>
              </a:buClr>
              <a:buSzPts val="1000"/>
              <a:buFont typeface="Wingdings" panose="05000000000000000000" pitchFamily="2" charset="2"/>
              <a:buChar char="v"/>
              <a:tabLst>
                <a:tab pos="457200" algn="l"/>
              </a:tabLst>
              <a:defRPr/>
            </a:pPr>
            <a:r>
              <a:rPr lang="en-US" sz="1900" kern="100" dirty="0">
                <a:solidFill>
                  <a:prstClr val="black">
                    <a:lumMod val="75000"/>
                    <a:lumOff val="25000"/>
                  </a:prstClr>
                </a:solidFill>
                <a:latin typeface="Century Gothic" panose="020B0502020202020204"/>
                <a:cs typeface="Times New Roman" panose="02020603050405020304" pitchFamily="18" charset="0"/>
              </a:rPr>
              <a:t>Organoleptic analysis to be done in December 2025 &amp; January 2026</a:t>
            </a:r>
          </a:p>
          <a:p>
            <a:pPr marL="0" marR="0" lvl="0" indent="0" algn="l" defTabSz="457200" rtl="0" eaLnBrk="1" fontAlgn="auto" latinLnBrk="0" hangingPunct="1">
              <a:lnSpc>
                <a:spcPct val="107000"/>
              </a:lnSpc>
              <a:spcBef>
                <a:spcPts val="1000"/>
              </a:spcBef>
              <a:spcAft>
                <a:spcPts val="800"/>
              </a:spcAft>
              <a:buClr>
                <a:srgbClr val="A53010"/>
              </a:buClr>
              <a:buSzPts val="1000"/>
              <a:buFont typeface="Wingdings 3" charset="2"/>
              <a:buNone/>
              <a:tabLst>
                <a:tab pos="457200" algn="l"/>
              </a:tabLst>
              <a:defRPr/>
            </a:pPr>
            <a:endParaRPr lang="en-GB" sz="2400" dirty="0">
              <a:latin typeface="Garamond" panose="02020404030301010803" pitchFamily="18" charset="0"/>
            </a:endParaRPr>
          </a:p>
        </p:txBody>
      </p:sp>
    </p:spTree>
    <p:extLst>
      <p:ext uri="{BB962C8B-B14F-4D97-AF65-F5344CB8AC3E}">
        <p14:creationId xmlns:p14="http://schemas.microsoft.com/office/powerpoint/2010/main" val="3928335219"/>
      </p:ext>
    </p:extLst>
  </p:cSld>
  <p:clrMapOvr>
    <a:masterClrMapping/>
  </p:clrMapOvr>
</p:sld>
</file>

<file path=ppt/theme/theme1.xml><?xml version="1.0" encoding="utf-8"?>
<a:theme xmlns:a="http://schemas.openxmlformats.org/drawingml/2006/main" name="Personnalisé">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747358_Win32" id="{1480810C-D673-4D2F-AA52-5F03EA72BF86}" vid="{FFF94A86-BFC1-49DA-BAE0-459C439A523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2.xml><?xml version="1.0" encoding="utf-8"?>
<ds:datastoreItem xmlns:ds="http://schemas.openxmlformats.org/officeDocument/2006/customXml" ds:itemID="{FCC7764E-1B88-4813-902C-6714719B42F3}">
  <ds:schemaRef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71af3243-3dd4-4a8d-8c0d-dd76da1f02a5"/>
    <ds:schemaRef ds:uri="http://www.w3.org/XML/1998/namespace"/>
    <ds:schemaRef ds:uri="http://purl.org/dc/elements/1.1/"/>
  </ds:schemaRefs>
</ds:datastoreItem>
</file>

<file path=customXml/itemProps3.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du cours sur la nature</Template>
  <TotalTime>3944</TotalTime>
  <Words>1262</Words>
  <Application>Microsoft Office PowerPoint</Application>
  <PresentationFormat>Widescreen</PresentationFormat>
  <Paragraphs>143</Paragraphs>
  <Slides>14</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Avenir Next LT Pro</vt:lpstr>
      <vt:lpstr>Avenir Next LT Pro Light</vt:lpstr>
      <vt:lpstr>Calibri</vt:lpstr>
      <vt:lpstr>Century Gothic</vt:lpstr>
      <vt:lpstr>Garamond</vt:lpstr>
      <vt:lpstr>Symbol</vt:lpstr>
      <vt:lpstr>Times New Roman</vt:lpstr>
      <vt:lpstr>Wingdings</vt:lpstr>
      <vt:lpstr>Wingdings 3</vt:lpstr>
      <vt:lpstr>Personnalisé</vt:lpstr>
      <vt:lpstr>Progress report presentation as part of master’s study and research ongoing at Uganda Martyrs University</vt:lpstr>
      <vt:lpstr>Completed UNITS</vt:lpstr>
      <vt:lpstr>Research TOPIC Effective utilization of Okara (soybean pulp) from soy milk extraction in muffins &amp; cookies to enhance nutritional value and reduce waste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Nitrogen Contributions from Different Legume Species Grown on Low Fertility Ferralitic Soil</dc:title>
  <dc:creator>irène tomazia</dc:creator>
  <cp:lastModifiedBy>hi</cp:lastModifiedBy>
  <cp:revision>59</cp:revision>
  <dcterms:created xsi:type="dcterms:W3CDTF">2025-05-14T13:52:39Z</dcterms:created>
  <dcterms:modified xsi:type="dcterms:W3CDTF">2025-09-10T10:48:24Z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